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5143500" cx="9144000"/>
  <p:notesSz cx="6858000" cy="9144000"/>
  <p:embeddedFontLst>
    <p:embeddedFont>
      <p:font typeface="Roboto"/>
      <p:regular r:id="rId85"/>
      <p:bold r:id="rId86"/>
      <p:italic r:id="rId87"/>
      <p:boldItalic r:id="rId88"/>
    </p:embeddedFont>
    <p:embeddedFont>
      <p:font typeface="PT Sans Narrow"/>
      <p:regular r:id="rId89"/>
      <p:bold r:id="rId90"/>
    </p:embeddedFont>
    <p:embeddedFont>
      <p:font typeface="Lato"/>
      <p:regular r:id="rId91"/>
      <p:bold r:id="rId92"/>
      <p:italic r:id="rId93"/>
      <p:boldItalic r:id="rId94"/>
    </p:embeddedFont>
    <p:embeddedFont>
      <p:font typeface="Open Sans Medium"/>
      <p:regular r:id="rId95"/>
      <p:bold r:id="rId96"/>
      <p:italic r:id="rId97"/>
      <p:boldItalic r:id="rId98"/>
    </p:embeddedFont>
    <p:embeddedFont>
      <p:font typeface="Open Sans Light"/>
      <p:regular r:id="rId99"/>
      <p:bold r:id="rId100"/>
      <p:italic r:id="rId101"/>
      <p:boldItalic r:id="rId102"/>
    </p:embeddedFont>
    <p:embeddedFont>
      <p:font typeface="Open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B84CA1-88AC-4FB1-BBB9-21F25A834F65}">
  <a:tblStyle styleId="{5BB84CA1-88AC-4FB1-BBB9-21F25A834F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6" Type="http://schemas.openxmlformats.org/officeDocument/2006/relationships/font" Target="fonts/OpenSans-boldItalic.fntdata"/><Relationship Id="rId105" Type="http://schemas.openxmlformats.org/officeDocument/2006/relationships/font" Target="fonts/OpenSans-italic.fntdata"/><Relationship Id="rId104" Type="http://schemas.openxmlformats.org/officeDocument/2006/relationships/font" Target="fonts/OpenSans-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OpenSans-regular.fntdata"/><Relationship Id="rId102" Type="http://schemas.openxmlformats.org/officeDocument/2006/relationships/font" Target="fonts/OpenSansLight-boldItalic.fntdata"/><Relationship Id="rId101" Type="http://schemas.openxmlformats.org/officeDocument/2006/relationships/font" Target="fonts/OpenSansLight-italic.fntdata"/><Relationship Id="rId100" Type="http://schemas.openxmlformats.org/officeDocument/2006/relationships/font" Target="fonts/OpenSansLight-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Medium-regular.fntdata"/><Relationship Id="rId94" Type="http://schemas.openxmlformats.org/officeDocument/2006/relationships/font" Target="fonts/Lato-boldItalic.fntdata"/><Relationship Id="rId97" Type="http://schemas.openxmlformats.org/officeDocument/2006/relationships/font" Target="fonts/OpenSansMedium-italic.fntdata"/><Relationship Id="rId96" Type="http://schemas.openxmlformats.org/officeDocument/2006/relationships/font" Target="fonts/OpenSansMedium-bold.fntdata"/><Relationship Id="rId11" Type="http://schemas.openxmlformats.org/officeDocument/2006/relationships/slide" Target="slides/slide6.xml"/><Relationship Id="rId99" Type="http://schemas.openxmlformats.org/officeDocument/2006/relationships/font" Target="fonts/OpenSansLight-regular.fntdata"/><Relationship Id="rId10" Type="http://schemas.openxmlformats.org/officeDocument/2006/relationships/slide" Target="slides/slide5.xml"/><Relationship Id="rId98" Type="http://schemas.openxmlformats.org/officeDocument/2006/relationships/font" Target="fonts/OpenSansMedium-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Lato-regular.fntdata"/><Relationship Id="rId90" Type="http://schemas.openxmlformats.org/officeDocument/2006/relationships/font" Target="fonts/PTSansNarrow-bold.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font" Target="fonts/Roboto-bold.fntdata"/><Relationship Id="rId85" Type="http://schemas.openxmlformats.org/officeDocument/2006/relationships/font" Target="fonts/Roboto-regular.fntdata"/><Relationship Id="rId88" Type="http://schemas.openxmlformats.org/officeDocument/2006/relationships/font" Target="fonts/Roboto-boldItalic.fntdata"/><Relationship Id="rId87" Type="http://schemas.openxmlformats.org/officeDocument/2006/relationships/font" Target="fonts/Roboto-italic.fntdata"/><Relationship Id="rId89" Type="http://schemas.openxmlformats.org/officeDocument/2006/relationships/font" Target="fonts/PTSansNarrow-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ebc8d7dc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ebc8d7dc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9110c43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39110c43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11442a8ab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311442a8ab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11442a8ab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11442a8ab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11442a8a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11442a8a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9110c43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9110c4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311442a8a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311442a8a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11442a8a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11442a8a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311442a8ab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311442a8ab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1c0f38cb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1c0f38c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44b53eb5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44b53eb5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ebc8d7dc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ebc8d7dc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e1c0f38cb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e1c0f38cb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1c0f38c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1c0f38c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2f0f83a7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2f0f83a7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311442a8a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311442a8a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2f0f83a7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2f0f83a7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e1c0f38cb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e1c0f38cb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11442a8a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11442a8a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2f0f83a73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2f0f83a73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2f0f83a73_3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2f0f83a73_3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2f0f83a73_3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2f0f83a73_3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3e55656c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3e55656c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7270ecae1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270ecae1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2f0f83a73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2f0f83a73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72f0f83a73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2f0f83a73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72f0f83a7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2f0f83a7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72f0f83a73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2f0f83a73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2f0f83a73_2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2f0f83a73_2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72f0f83a73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2f0f83a73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e1c0f38cb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e1c0f38cb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1c0f38cb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e1c0f38cb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72f0f83a73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2f0f83a73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ebc8d7d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ebc8d7d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1c0f38cb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1c0f38cb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e1c0f38cb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e1c0f38cb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e1c0f38cb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e1c0f38cb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e1c0f38cb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e1c0f38cb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1c0f38cb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1c0f38cb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e1c0f38cb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e1c0f38cb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e1c0f38cb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e1c0f38cb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72f0f83a7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2f0f83a7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72f0f83a73_3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72f0f83a73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72f0f83a73_3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2f0f83a73_3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ebc8d7d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ebc8d7d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72f0f83a73_3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2f0f83a73_3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72f0f83a73_3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72f0f83a73_3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72f0f83a73_3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72f0f83a73_3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72f0f83a73_3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72f0f83a73_3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72f0f83a73_3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72f0f83a73_3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72f0f83a73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72f0f83a73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72f0f83a73_3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72f0f83a73_3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72f0f83a73_3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72f0f83a73_3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30bd28fa2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30bd28fa2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311442a8a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311442a8a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3e55656c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3e55656c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30bd28fa2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30bd28fa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30bd28fa2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30bd28fa2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311442a8a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311442a8a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e1c0f38cb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e1c0f38cb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30bd28fa2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30bd28fa2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30bd28fa2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30bd28fa2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311442a8a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311442a8a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30bd28fa2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30bd28fa2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30bd28fa2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30bd28fa2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30bd28fa2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30bd28fa2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3e55656c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3e55656c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30bd28fa2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30bd28fa2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30bd28fa2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30bd28fa2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30bd28fa2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30bd28fa2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311442a8a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311442a8a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30bd28fa2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30bd28fa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311442a8a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311442a8a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311442a8a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311442a8a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4cd79fab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4cd79fab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5222733e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5222733e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39110c435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39110c435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11442a8a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11442a8a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3e55656c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3e55656c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60" name="Google Shape;60;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5"/>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4" name="Shape 44"/>
        <p:cNvGrpSpPr/>
        <p:nvPr/>
      </p:nvGrpSpPr>
      <p:grpSpPr>
        <a:xfrm>
          <a:off x="0" y="0"/>
          <a:ext cx="0" cy="0"/>
          <a:chOff x="0" y="0"/>
          <a:chExt cx="0" cy="0"/>
        </a:xfrm>
      </p:grpSpPr>
      <p:sp>
        <p:nvSpPr>
          <p:cNvPr id="45" name="Google Shape;45;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6" name="Google Shape;4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0" name="Google Shape;50;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1" name="Google Shape;51;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3" name="Google Shape;5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6" name="Google Shape;5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turing.com/kb/generative-models-vs-discriminative-models-for-deep-learning"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vitalflux.com/generative-vs-discriminative-models-examples/"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vitalflux.com/generative-vs-discriminative-models-examples/"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towardsdatascience.com/understanding-variational-autoencoders-vaes-f70510919f73"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hyperlink" Target="https://towardsdatascience.com/understanding-variational-autoencoders-vaes-f70510919f7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hyperlink" Target="https://towardsdatascience.com/applied-deep-learning-part-3-autoencoders-1c083af4d798" TargetMode="External"/><Relationship Id="rId7" Type="http://schemas.openxmlformats.org/officeDocument/2006/relationships/hyperlink" Target="https://faculty.cc.gatech.edu/~hays/7476/projects/Avery_Wenche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arxiv.org/abs/1312.611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towardsdatascience.com/understanding-variational-autoencoders-vaes-f70510919f73"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hyperlink" Target="https://towardsdatascience.com/understanding-variational-autoencoders-vaes-f70510919f73"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hyperlink" Target="https://towardsdatascience.com/understanding-variational-autoencoders-vaes-f70510919f7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towardsdatascience.com/understanding-variational-autoencoders-vaes-f70510919f73" TargetMode="Externa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s://www.youtube.com/watch?v=XNZIN7Jh3Sg" TargetMode="External"/><Relationship Id="rId4" Type="http://schemas.openxmlformats.org/officeDocument/2006/relationships/hyperlink" Target="http://www.youtube.com/watch?v=XNZIN7Jh3Sg" TargetMode="External"/><Relationship Id="rId5" Type="http://schemas.openxmlformats.org/officeDocument/2006/relationships/image" Target="../media/image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arxiv.org/abs/1711.00937" TargetMode="Externa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avdnoord.github.io/homepage/vqvae/" TargetMode="External"/><Relationship Id="rId4" Type="http://schemas.openxmlformats.org/officeDocument/2006/relationships/hyperlink" Target="http://drive.google.com/file/d/1Rua2uwZjGJzYauNRiF2WkQjd_zU_BtvK/view" TargetMode="External"/><Relationship Id="rId5" Type="http://schemas.openxmlformats.org/officeDocument/2006/relationships/image" Target="../media/image3.png"/><Relationship Id="rId6" Type="http://schemas.openxmlformats.org/officeDocument/2006/relationships/hyperlink" Target="http://drive.google.com/file/d/1J15N7lHfAExkQ1skWyzTmUUmHuicz7UL/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arxiv.org/pdf/1406.2661.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hyperlink" Target="https://developers.google.com/machine-learning/ga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hyperlink" Target="https://developers.google.com/machine-learning/ga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evelopers.google.com/machine-learning/ga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hyperlink" Target="https://developers.google.com/machine-learning/ga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hyperlink" Target="https://developers.google.com/machine-learning/ga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hyperlink" Target="https://developers.google.com/machine-learning/ga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poloclub.github.io/ganlab/" TargetMode="Externa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developers.google.com/machine-learning/ga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developers.google.com/machine-learning/ga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overleaf.com/gallery/tagged/poster/page/2" TargetMode="External"/><Relationship Id="rId4" Type="http://schemas.openxmlformats.org/officeDocument/2006/relationships/hyperlink" Target="https://drive.google.com/drive/folders/1uxlOOXOy7KalwEke92tAF72rJow6Tx0T" TargetMode="External"/><Relationship Id="rId5"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machinelearningmastery.com/impressive-applications-of-generative-adversarial-networks/" TargetMode="Externa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machinelearningmastery.com/impressive-applications-of-generative-adversarial-networks/" TargetMode="Externa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machinelearningmastery.com/impressive-applications-of-generative-adversarial-networks/" TargetMode="Externa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machinelearningmastery.com/impressive-applications-of-generative-adversarial-networks/" TargetMode="Externa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arxiv.org/pdf/1909.10307.pdf" TargetMode="Externa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www.youtube.com/watch?v=NZBN9jRJ-FE" TargetMode="External"/><Relationship Id="rId4" Type="http://schemas.openxmlformats.org/officeDocument/2006/relationships/image" Target="../media/image2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www.youtube.com/watch?v=kSLJriaOumA" TargetMode="External"/><Relationship Id="rId4" Type="http://schemas.openxmlformats.org/officeDocument/2006/relationships/image" Target="../media/image2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hyperlink" Target="https://junyanz.github.io/CycleGAN/" TargetMode="Externa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hyperlink" Target="https://junyanz.github.io/CycleGAN/" TargetMode="External"/><Relationship Id="rId4" Type="http://schemas.openxmlformats.org/officeDocument/2006/relationships/hyperlink" Target="http://www.youtube.com/watch?v=N7KbfWodXJE" TargetMode="External"/><Relationship Id="rId5" Type="http://schemas.openxmlformats.org/officeDocument/2006/relationships/image" Target="../media/image3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6.png"/><Relationship Id="rId4" Type="http://schemas.openxmlformats.org/officeDocument/2006/relationships/hyperlink" Target="https://cvpr2022-tutorial-diffusion-models.github.io/" TargetMode="External"/><Relationship Id="rId5" Type="http://schemas.openxmlformats.org/officeDocument/2006/relationships/hyperlink" Target="https://cvpr2022-tutorial-diffusion-models.github.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37.png"/><Relationship Id="rId4" Type="http://schemas.openxmlformats.org/officeDocument/2006/relationships/hyperlink" Target="https://cvpr2022-tutorial-diffusion-models.github.io/" TargetMode="External"/><Relationship Id="rId9" Type="http://schemas.openxmlformats.org/officeDocument/2006/relationships/image" Target="../media/image45.gif"/><Relationship Id="rId5" Type="http://schemas.openxmlformats.org/officeDocument/2006/relationships/hyperlink" Target="https://cvpr2022-tutorial-diffusion-models.github.io/" TargetMode="External"/><Relationship Id="rId6" Type="http://schemas.openxmlformats.org/officeDocument/2006/relationships/hyperlink" Target="https://learnopencv.com/image-generation-using-diffusion-models/" TargetMode="External"/><Relationship Id="rId7" Type="http://schemas.openxmlformats.org/officeDocument/2006/relationships/image" Target="../media/image40.gif"/><Relationship Id="rId8" Type="http://schemas.openxmlformats.org/officeDocument/2006/relationships/image" Target="../media/image48.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1.png"/><Relationship Id="rId4" Type="http://schemas.openxmlformats.org/officeDocument/2006/relationships/hyperlink" Target="https://cvpr2022-tutorial-diffusion-models.github.io/" TargetMode="External"/><Relationship Id="rId5" Type="http://schemas.openxmlformats.org/officeDocument/2006/relationships/hyperlink" Target="https://cvpr2022-tutorial-diffusion-models.github.io/" TargetMode="External"/><Relationship Id="rId6" Type="http://schemas.openxmlformats.org/officeDocument/2006/relationships/image" Target="../media/image49.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cvpr2022-tutorial-diffusion-models.github.io/" TargetMode="External"/><Relationship Id="rId4" Type="http://schemas.openxmlformats.org/officeDocument/2006/relationships/hyperlink" Target="https://cvpr2022-tutorial-diffusion-models.github.io/" TargetMode="External"/><Relationship Id="rId5" Type="http://schemas.openxmlformats.org/officeDocument/2006/relationships/hyperlink" Target="https://arxiv.org/pdf/2006.11239.pdf" TargetMode="External"/><Relationship Id="rId6"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hyperlink" Target="https://angusturner.github.io/generative_models/2021/06/29/diffusion-probabilistic-models-I.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hyperlink" Target="https://learnopencv.com/image-generation-using-diffusion-model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7.jpg"/><Relationship Id="rId4" Type="http://schemas.openxmlformats.org/officeDocument/2006/relationships/hyperlink" Target="https://arxiv.org/abs/2112.10752"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hyperlink" Target="https://stablediffusionweb.com/" TargetMode="External"/><Relationship Id="rId4" Type="http://schemas.openxmlformats.org/officeDocument/2006/relationships/image" Target="../media/image43.jpg"/><Relationship Id="rId5" Type="http://schemas.openxmlformats.org/officeDocument/2006/relationships/image" Target="../media/image4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9.png"/><Relationship Id="rId4" Type="http://schemas.openxmlformats.org/officeDocument/2006/relationships/hyperlink" Target="https://arxiv.org/pdf/2205.11487.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arxiv.org/pdf/2205.11487.pdf" TargetMode="Externa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2.png"/><Relationship Id="rId5"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hyperlink" Target="https://arxiv.org/pdf/2205.11487.pdf" TargetMode="External"/><Relationship Id="rId4" Type="http://schemas.openxmlformats.org/officeDocument/2006/relationships/hyperlink" Target="http://drive.google.com/file/d/1i2UJ9-cJ-XmneYOb7TV9cOHSIDFPGUtZ/view" TargetMode="External"/><Relationship Id="rId5" Type="http://schemas.openxmlformats.org/officeDocument/2006/relationships/image" Target="../media/image58.jpg"/><Relationship Id="rId6" Type="http://schemas.openxmlformats.org/officeDocument/2006/relationships/hyperlink" Target="http://drive.google.com/file/d/1pgN6jPvPsqANOancwONUhUz9LcgUIaMB/view" TargetMode="External"/><Relationship Id="rId7"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hyperlink" Target="https://arxiv.org/pdf/2204.06125.pdf" TargetMode="External"/><Relationship Id="rId4" Type="http://schemas.openxmlformats.org/officeDocument/2006/relationships/hyperlink" Target="https://openai.com/product/dall-e-2" TargetMode="External"/><Relationship Id="rId5"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arxiv.org/pdf/2204.06125.pdf" TargetMode="External"/><Relationship Id="rId4" Type="http://schemas.openxmlformats.org/officeDocument/2006/relationships/hyperlink" Target="https://openai.com/product/dall-e-2" TargetMode="External"/><Relationship Id="rId5"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hyperlink" Target="https://github.com/andreas128/RePaint" TargetMode="External"/><Relationship Id="rId4" Type="http://schemas.openxmlformats.org/officeDocument/2006/relationships/image" Target="../media/image61.gif"/><Relationship Id="rId5" Type="http://schemas.openxmlformats.org/officeDocument/2006/relationships/image" Target="../media/image60.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62.png"/><Relationship Id="rId4" Type="http://schemas.openxmlformats.org/officeDocument/2006/relationships/hyperlink" Target="https://github.com/andreas128/RePaint"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64.gif"/><Relationship Id="rId4" Type="http://schemas.openxmlformats.org/officeDocument/2006/relationships/hyperlink" Target="https://github.com/andreas128/RePaint"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67.png"/><Relationship Id="rId4" Type="http://schemas.openxmlformats.org/officeDocument/2006/relationships/hyperlink" Target="https://github.com/andreas128/RePain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sites.google.com/view/berkeley-cs294-158-sp19/home" TargetMode="External"/><Relationship Id="rId4" Type="http://schemas.openxmlformats.org/officeDocument/2006/relationships/hyperlink" Target="https://towardsdatascience.com/generating-images-with-autoencoders-77fd3a8dd368" TargetMode="External"/><Relationship Id="rId10" Type="http://schemas.openxmlformats.org/officeDocument/2006/relationships/hyperlink" Target="https://storage.googleapis.com/deepmind-media/UCLxDeepMind_2020/L10%20-%20UCLxDeepMind%20DL2020.pdf" TargetMode="External"/><Relationship Id="rId9" Type="http://schemas.openxmlformats.org/officeDocument/2006/relationships/hyperlink" Target="https://developers.google.com/machine-learning/gan" TargetMode="External"/><Relationship Id="rId5" Type="http://schemas.openxmlformats.org/officeDocument/2006/relationships/hyperlink" Target="https://m2dsupsdlclass.github.io/lectures-labs/slides/10_unsupervised_generative_models" TargetMode="External"/><Relationship Id="rId6" Type="http://schemas.openxmlformats.org/officeDocument/2006/relationships/hyperlink" Target="https://lilianweng.github.io/lil-log/2018/08/12/from-autoencoder-to-beta-vae.html" TargetMode="External"/><Relationship Id="rId7" Type="http://schemas.openxmlformats.org/officeDocument/2006/relationships/hyperlink" Target="https://courses.cs.ut.ee/LTAT.02.001/2017_fall/uploads/Main/Lecture%2011%20-%20NN%202017-18.pdf" TargetMode="External"/><Relationship Id="rId8" Type="http://schemas.openxmlformats.org/officeDocument/2006/relationships/hyperlink" Target="http://www.cs.cmu.edu/~bhiksha/courses/deeplearning/Spring.2018/www/slides/lec16.vae.pdf"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arxiv.org/pdf/1312.6114.pdf" TargetMode="External"/><Relationship Id="rId4" Type="http://schemas.openxmlformats.org/officeDocument/2006/relationships/hyperlink" Target="https://arxiv.org/pdf/1406.2661.pdf" TargetMode="External"/><Relationship Id="rId5" Type="http://schemas.openxmlformats.org/officeDocument/2006/relationships/hyperlink" Target="https://arxiv.org/abs/2201.09865" TargetMode="External"/><Relationship Id="rId6" Type="http://schemas.openxmlformats.org/officeDocument/2006/relationships/hyperlink" Target="https://arxiv.org/pdf/1503.03585.pdf" TargetMode="External"/><Relationship Id="rId7" Type="http://schemas.openxmlformats.org/officeDocument/2006/relationships/hyperlink" Target="https://proceedings.neurips.cc/paper/2020/file/4c5bcfec8584af0d967f1ab10179ca4b-Paper.pdf" TargetMode="External"/><Relationship Id="rId8" Type="http://schemas.openxmlformats.org/officeDocument/2006/relationships/hyperlink" Target="https://arxiv.org/pdf/2112.10752.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minutes test</a:t>
            </a:r>
            <a:endParaRPr/>
          </a:p>
        </p:txBody>
      </p:sp>
      <p:sp>
        <p:nvSpPr>
          <p:cNvPr id="69" name="Google Shape;69;p1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Types</a:t>
            </a:r>
            <a:endParaRPr/>
          </a:p>
        </p:txBody>
      </p:sp>
      <p:sp>
        <p:nvSpPr>
          <p:cNvPr id="144" name="Google Shape;144;p22"/>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800">
                <a:solidFill>
                  <a:srgbClr val="990000"/>
                </a:solidFill>
              </a:rPr>
              <a:t>Supervised learning</a:t>
            </a:r>
            <a:endParaRPr b="1" sz="1800">
              <a:solidFill>
                <a:srgbClr val="990000"/>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Dataset</a:t>
            </a:r>
            <a:r>
              <a:rPr lang="en"/>
              <a:t>: (x, y) pairs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Goal</a:t>
            </a:r>
            <a:r>
              <a:rPr lang="en"/>
              <a:t>: Learn the mapping</a:t>
            </a:r>
            <a:endParaRPr/>
          </a:p>
          <a:p>
            <a:pPr indent="0" lvl="0" marL="0" rtl="0" algn="l">
              <a:lnSpc>
                <a:spcPct val="100000"/>
              </a:lnSpc>
              <a:spcBef>
                <a:spcPts val="0"/>
              </a:spcBef>
              <a:spcAft>
                <a:spcPts val="0"/>
              </a:spcAft>
              <a:buNone/>
            </a:pPr>
            <a:r>
              <a:rPr lang="en"/>
              <a:t>A function x -&gt; 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Tasks exemple</a:t>
            </a:r>
            <a:r>
              <a:rPr lang="en"/>
              <a:t>: classification, regression, detection, segmentation, captioning</a:t>
            </a:r>
            <a:endParaRPr/>
          </a:p>
        </p:txBody>
      </p:sp>
      <p:sp>
        <p:nvSpPr>
          <p:cNvPr id="145" name="Google Shape;145;p22"/>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dk2"/>
              </a:buClr>
              <a:buSzPts val="1100"/>
              <a:buFont typeface="Arial"/>
              <a:buNone/>
            </a:pPr>
            <a:r>
              <a:rPr b="1" lang="en" sz="1800">
                <a:solidFill>
                  <a:srgbClr val="85200C"/>
                </a:solidFill>
              </a:rPr>
              <a:t>Unsupervised learning</a:t>
            </a:r>
            <a:endParaRPr b="1" sz="1800">
              <a:solidFill>
                <a:srgbClr val="85200C"/>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Dataset</a:t>
            </a:r>
            <a:r>
              <a:rPr lang="en"/>
              <a:t>: just x, </a:t>
            </a:r>
            <a:r>
              <a:rPr b="1" lang="en"/>
              <a:t>NO LABELS </a:t>
            </a:r>
            <a:r>
              <a:rPr lang="en"/>
              <a:t>for learning</a:t>
            </a:r>
            <a:endParaRPr/>
          </a:p>
          <a:p>
            <a:pPr indent="-317500" lvl="0" marL="457200" rtl="0" algn="l">
              <a:lnSpc>
                <a:spcPct val="100000"/>
              </a:lnSpc>
              <a:spcBef>
                <a:spcPts val="0"/>
              </a:spcBef>
              <a:spcAft>
                <a:spcPts val="0"/>
              </a:spcAft>
              <a:buSzPts val="1400"/>
              <a:buChar char="●"/>
            </a:pPr>
            <a:r>
              <a:rPr b="1" lang="en"/>
              <a:t>no supervision signal</a:t>
            </a:r>
            <a:endParaRPr b="1"/>
          </a:p>
          <a:p>
            <a:pPr indent="-317500" lvl="0" marL="457200" rtl="0" algn="l">
              <a:lnSpc>
                <a:spcPct val="100000"/>
              </a:lnSpc>
              <a:spcBef>
                <a:spcPts val="0"/>
              </a:spcBef>
              <a:spcAft>
                <a:spcPts val="0"/>
              </a:spcAft>
              <a:buSzPts val="1400"/>
              <a:buChar char="●"/>
            </a:pPr>
            <a:r>
              <a:rPr b="1" lang="en"/>
              <a:t>self-supervision</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rPr b="1" lang="en"/>
              <a:t>Goal</a:t>
            </a:r>
            <a:r>
              <a:rPr lang="en"/>
              <a:t>: Understand/Find the (hidden) structure of the data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2"/>
              </a:buClr>
              <a:buSzPts val="1100"/>
              <a:buFont typeface="Arial"/>
              <a:buNone/>
            </a:pPr>
            <a:r>
              <a:rPr b="1" lang="en"/>
              <a:t>Tasks exemple</a:t>
            </a:r>
            <a:r>
              <a:rPr lang="en"/>
              <a:t>: clustering, </a:t>
            </a:r>
            <a:r>
              <a:rPr b="1" lang="en"/>
              <a:t>generative models,</a:t>
            </a:r>
            <a:r>
              <a:rPr lang="en"/>
              <a:t> dimensionality reduction, representation learning</a:t>
            </a:r>
            <a:endParaRPr/>
          </a:p>
        </p:txBody>
      </p:sp>
      <p:sp>
        <p:nvSpPr>
          <p:cNvPr id="146" name="Google Shape;146;p22"/>
          <p:cNvSpPr txBox="1"/>
          <p:nvPr/>
        </p:nvSpPr>
        <p:spPr>
          <a:xfrm>
            <a:off x="0" y="0"/>
            <a:ext cx="162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highlight>
                  <a:srgbClr val="FF0000"/>
                </a:highlight>
                <a:latin typeface="Lato"/>
                <a:ea typeface="Lato"/>
                <a:cs typeface="Lato"/>
                <a:sym typeface="Lato"/>
              </a:rPr>
              <a:t>   </a:t>
            </a:r>
            <a:r>
              <a:rPr b="1" lang="en" sz="1800">
                <a:solidFill>
                  <a:srgbClr val="FFFFFF"/>
                </a:solidFill>
                <a:highlight>
                  <a:srgbClr val="FF0000"/>
                </a:highlight>
                <a:latin typeface="Lato"/>
                <a:ea typeface="Lato"/>
                <a:cs typeface="Lato"/>
                <a:sym typeface="Lato"/>
              </a:rPr>
              <a:t>RECAP</a:t>
            </a:r>
            <a:r>
              <a:rPr b="1" lang="en">
                <a:solidFill>
                  <a:srgbClr val="FF0000"/>
                </a:solidFill>
                <a:highlight>
                  <a:srgbClr val="FF0000"/>
                </a:highlight>
                <a:latin typeface="Lato"/>
                <a:ea typeface="Lato"/>
                <a:cs typeface="Lato"/>
                <a:sym typeface="Lato"/>
              </a:rPr>
              <a:t>a</a:t>
            </a:r>
            <a:r>
              <a:rPr b="1" lang="en">
                <a:solidFill>
                  <a:srgbClr val="FFFFFF"/>
                </a:solidFill>
                <a:highlight>
                  <a:srgbClr val="FF0000"/>
                </a:highlight>
                <a:latin typeface="Lato"/>
                <a:ea typeface="Lato"/>
                <a:cs typeface="Lato"/>
                <a:sym typeface="Lato"/>
              </a:rPr>
              <a:t>             </a:t>
            </a:r>
            <a:endParaRPr b="1">
              <a:solidFill>
                <a:srgbClr val="FFFFFF"/>
              </a:solidFill>
              <a:highlight>
                <a:srgbClr val="FF0000"/>
              </a:highlight>
              <a:latin typeface="Lato"/>
              <a:ea typeface="Lato"/>
              <a:cs typeface="Lato"/>
              <a:sym typeface="Lato"/>
            </a:endParaRPr>
          </a:p>
        </p:txBody>
      </p:sp>
      <p:sp>
        <p:nvSpPr>
          <p:cNvPr id="147" name="Google Shape;14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8" name="Google Shape;148;p22"/>
          <p:cNvSpPr txBox="1"/>
          <p:nvPr/>
        </p:nvSpPr>
        <p:spPr>
          <a:xfrm>
            <a:off x="2769450" y="4371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85200C"/>
                </a:solidFill>
                <a:latin typeface="Open Sans"/>
                <a:ea typeface="Open Sans"/>
                <a:cs typeface="Open Sans"/>
                <a:sym typeface="Open Sans"/>
              </a:rPr>
              <a:t>Reinforcement learning</a:t>
            </a:r>
            <a:endParaRPr b="1" sz="1800">
              <a:solidFill>
                <a:srgbClr val="85200C"/>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Discriminative vs. </a:t>
            </a:r>
            <a:r>
              <a:rPr lang="en"/>
              <a:t>Generative</a:t>
            </a:r>
            <a:endParaRPr/>
          </a:p>
        </p:txBody>
      </p:sp>
      <p:sp>
        <p:nvSpPr>
          <p:cNvPr id="154" name="Google Shape;154;p23"/>
          <p:cNvSpPr txBox="1"/>
          <p:nvPr/>
        </p:nvSpPr>
        <p:spPr>
          <a:xfrm>
            <a:off x="0" y="4734275"/>
            <a:ext cx="822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https://www.turing.com/kb/generative-models-vs-discriminative-models-for-deep-learning</a:t>
            </a:r>
            <a:endParaRPr sz="1100"/>
          </a:p>
        </p:txBody>
      </p:sp>
      <p:pic>
        <p:nvPicPr>
          <p:cNvPr id="155" name="Google Shape;155;p23"/>
          <p:cNvPicPr preferRelativeResize="0"/>
          <p:nvPr/>
        </p:nvPicPr>
        <p:blipFill>
          <a:blip r:embed="rId4">
            <a:alphaModFix/>
          </a:blip>
          <a:stretch>
            <a:fillRect/>
          </a:stretch>
        </p:blipFill>
        <p:spPr>
          <a:xfrm>
            <a:off x="716200" y="1328698"/>
            <a:ext cx="7354676" cy="2968375"/>
          </a:xfrm>
          <a:prstGeom prst="rect">
            <a:avLst/>
          </a:prstGeom>
          <a:noFill/>
          <a:ln>
            <a:noFill/>
          </a:ln>
        </p:spPr>
      </p:pic>
      <p:sp>
        <p:nvSpPr>
          <p:cNvPr id="156" name="Google Shape;15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Discriminative Models</a:t>
            </a:r>
            <a:endParaRPr/>
          </a:p>
        </p:txBody>
      </p:sp>
      <p:sp>
        <p:nvSpPr>
          <p:cNvPr id="162" name="Google Shape;162;p24"/>
          <p:cNvSpPr txBox="1"/>
          <p:nvPr/>
        </p:nvSpPr>
        <p:spPr>
          <a:xfrm>
            <a:off x="0" y="4734275"/>
            <a:ext cx="822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accent5"/>
                </a:solidFill>
                <a:hlinkClick r:id="rId3">
                  <a:extLst>
                    <a:ext uri="{A12FA001-AC4F-418D-AE19-62706E023703}">
                      <ahyp:hlinkClr val="tx"/>
                    </a:ext>
                  </a:extLst>
                </a:hlinkClick>
              </a:rPr>
              <a:t>https://vitalflux.com/generative-vs-discriminative-models-examples/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163" name="Google Shape;163;p24"/>
          <p:cNvPicPr preferRelativeResize="0"/>
          <p:nvPr/>
        </p:nvPicPr>
        <p:blipFill>
          <a:blip r:embed="rId4">
            <a:alphaModFix/>
          </a:blip>
          <a:stretch>
            <a:fillRect/>
          </a:stretch>
        </p:blipFill>
        <p:spPr>
          <a:xfrm>
            <a:off x="602250" y="1350025"/>
            <a:ext cx="6801776" cy="2873850"/>
          </a:xfrm>
          <a:prstGeom prst="rect">
            <a:avLst/>
          </a:prstGeom>
          <a:noFill/>
          <a:ln>
            <a:noFill/>
          </a:ln>
        </p:spPr>
      </p:pic>
      <p:sp>
        <p:nvSpPr>
          <p:cNvPr id="164" name="Google Shape;16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t>
            </a:r>
            <a:r>
              <a:rPr lang="en"/>
              <a:t>Models</a:t>
            </a:r>
            <a:endParaRPr/>
          </a:p>
        </p:txBody>
      </p:sp>
      <p:sp>
        <p:nvSpPr>
          <p:cNvPr id="170" name="Google Shape;170;p25"/>
          <p:cNvSpPr txBox="1"/>
          <p:nvPr/>
        </p:nvSpPr>
        <p:spPr>
          <a:xfrm>
            <a:off x="0" y="4734275"/>
            <a:ext cx="8221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https://vitalflux.com/generative-vs-discriminative-models-examples/</a:t>
            </a:r>
            <a:endParaRPr sz="1100"/>
          </a:p>
          <a:p>
            <a:pPr indent="0" lvl="0" marL="0" rtl="0" algn="l">
              <a:spcBef>
                <a:spcPts val="0"/>
              </a:spcBef>
              <a:spcAft>
                <a:spcPts val="0"/>
              </a:spcAft>
              <a:buNone/>
            </a:pPr>
            <a:r>
              <a:t/>
            </a:r>
            <a:endParaRPr sz="1100"/>
          </a:p>
        </p:txBody>
      </p:sp>
      <p:pic>
        <p:nvPicPr>
          <p:cNvPr id="171" name="Google Shape;171;p25"/>
          <p:cNvPicPr preferRelativeResize="0"/>
          <p:nvPr/>
        </p:nvPicPr>
        <p:blipFill>
          <a:blip r:embed="rId4">
            <a:alphaModFix/>
          </a:blip>
          <a:stretch>
            <a:fillRect/>
          </a:stretch>
        </p:blipFill>
        <p:spPr>
          <a:xfrm>
            <a:off x="846400" y="1320463"/>
            <a:ext cx="6865225" cy="3245775"/>
          </a:xfrm>
          <a:prstGeom prst="rect">
            <a:avLst/>
          </a:prstGeom>
          <a:noFill/>
          <a:ln>
            <a:noFill/>
          </a:ln>
        </p:spPr>
      </p:pic>
      <p:sp>
        <p:nvSpPr>
          <p:cNvPr id="172" name="Google Shape;17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Lecture Overview</a:t>
            </a:r>
            <a:endParaRPr/>
          </a:p>
        </p:txBody>
      </p:sp>
      <p:sp>
        <p:nvSpPr>
          <p:cNvPr id="178" name="Google Shape;178;p26"/>
          <p:cNvSpPr txBox="1"/>
          <p:nvPr/>
        </p:nvSpPr>
        <p:spPr>
          <a:xfrm>
            <a:off x="655675" y="1655000"/>
            <a:ext cx="6237000" cy="2770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B7B7B7"/>
              </a:buClr>
              <a:buSzPts val="1800"/>
              <a:buFont typeface="Open Sans"/>
              <a:buChar char="●"/>
            </a:pPr>
            <a:r>
              <a:rPr b="1" lang="en" sz="1800">
                <a:solidFill>
                  <a:srgbClr val="B7B7B7"/>
                </a:solidFill>
                <a:latin typeface="Open Sans"/>
                <a:ea typeface="Open Sans"/>
                <a:cs typeface="Open Sans"/>
                <a:sym typeface="Open Sans"/>
              </a:rPr>
              <a:t>Learning Types</a:t>
            </a:r>
            <a:endParaRPr b="1" sz="1800">
              <a:solidFill>
                <a:srgbClr val="B7B7B7"/>
              </a:solidFill>
              <a:latin typeface="Open Sans"/>
              <a:ea typeface="Open Sans"/>
              <a:cs typeface="Open Sans"/>
              <a:sym typeface="Open Sans"/>
            </a:endParaRPr>
          </a:p>
          <a:p>
            <a:pPr indent="-342900" lvl="1" marL="914400" rtl="0" algn="l">
              <a:spcBef>
                <a:spcPts val="0"/>
              </a:spcBef>
              <a:spcAft>
                <a:spcPts val="0"/>
              </a:spcAft>
              <a:buClr>
                <a:srgbClr val="B7B7B7"/>
              </a:buClr>
              <a:buSzPts val="1800"/>
              <a:buFont typeface="Open Sans"/>
              <a:buChar char="○"/>
            </a:pPr>
            <a:r>
              <a:rPr lang="en" sz="1800">
                <a:solidFill>
                  <a:srgbClr val="B7B7B7"/>
                </a:solidFill>
                <a:latin typeface="Open Sans"/>
                <a:ea typeface="Open Sans"/>
                <a:cs typeface="Open Sans"/>
                <a:sym typeface="Open Sans"/>
              </a:rPr>
              <a:t>Supervised vs. Unsupervised Learning</a:t>
            </a:r>
            <a:endParaRPr sz="1800">
              <a:solidFill>
                <a:srgbClr val="B7B7B7"/>
              </a:solidFill>
              <a:latin typeface="Open Sans"/>
              <a:ea typeface="Open Sans"/>
              <a:cs typeface="Open Sans"/>
              <a:sym typeface="Open Sans"/>
            </a:endParaRPr>
          </a:p>
          <a:p>
            <a:pPr indent="-342900" lvl="1" marL="914400" rtl="0" algn="l">
              <a:spcBef>
                <a:spcPts val="0"/>
              </a:spcBef>
              <a:spcAft>
                <a:spcPts val="0"/>
              </a:spcAft>
              <a:buClr>
                <a:srgbClr val="B7B7B7"/>
              </a:buClr>
              <a:buSzPts val="1800"/>
              <a:buFont typeface="Open Sans"/>
              <a:buChar char="○"/>
            </a:pPr>
            <a:r>
              <a:rPr lang="en" sz="1800">
                <a:solidFill>
                  <a:srgbClr val="B7B7B7"/>
                </a:solidFill>
                <a:latin typeface="Open Sans"/>
                <a:ea typeface="Open Sans"/>
                <a:cs typeface="Open Sans"/>
                <a:sym typeface="Open Sans"/>
              </a:rPr>
              <a:t>Discriminative vs. Generative Models</a:t>
            </a:r>
            <a:endParaRPr sz="1800">
              <a:solidFill>
                <a:srgbClr val="B7B7B7"/>
              </a:solidFill>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b="1" lang="en" sz="1800">
                <a:latin typeface="Open Sans"/>
                <a:ea typeface="Open Sans"/>
                <a:cs typeface="Open Sans"/>
                <a:sym typeface="Open Sans"/>
              </a:rPr>
              <a:t>Generative Models</a:t>
            </a:r>
            <a:endParaRPr sz="1800">
              <a:latin typeface="Open Sans"/>
              <a:ea typeface="Open Sans"/>
              <a:cs typeface="Open Sans"/>
              <a:sym typeface="Open Sans"/>
            </a:endParaRPr>
          </a:p>
          <a:p>
            <a:pPr indent="-342900" lvl="1" marL="914400" rtl="0" algn="l">
              <a:spcBef>
                <a:spcPts val="0"/>
              </a:spcBef>
              <a:spcAft>
                <a:spcPts val="0"/>
              </a:spcAft>
              <a:buSzPts val="1800"/>
              <a:buFont typeface="Open Sans"/>
              <a:buChar char="○"/>
            </a:pPr>
            <a:r>
              <a:rPr lang="en" sz="1800">
                <a:latin typeface="Open Sans"/>
                <a:ea typeface="Open Sans"/>
                <a:cs typeface="Open Sans"/>
                <a:sym typeface="Open Sans"/>
              </a:rPr>
              <a:t>Variational Autoencoder</a:t>
            </a:r>
            <a:endParaRPr sz="1800">
              <a:latin typeface="Open Sans"/>
              <a:ea typeface="Open Sans"/>
              <a:cs typeface="Open Sans"/>
              <a:sym typeface="Open Sans"/>
            </a:endParaRPr>
          </a:p>
          <a:p>
            <a:pPr indent="-342900" lvl="1" marL="914400" rtl="0" algn="l">
              <a:spcBef>
                <a:spcPts val="0"/>
              </a:spcBef>
              <a:spcAft>
                <a:spcPts val="0"/>
              </a:spcAft>
              <a:buSzPts val="1800"/>
              <a:buFont typeface="Open Sans"/>
              <a:buChar char="○"/>
            </a:pPr>
            <a:r>
              <a:rPr lang="en" sz="1800">
                <a:latin typeface="Open Sans"/>
                <a:ea typeface="Open Sans"/>
                <a:cs typeface="Open Sans"/>
                <a:sym typeface="Open Sans"/>
              </a:rPr>
              <a:t>Generative Adversarial Networks</a:t>
            </a:r>
            <a:endParaRPr sz="1800">
              <a:latin typeface="Open Sans"/>
              <a:ea typeface="Open Sans"/>
              <a:cs typeface="Open Sans"/>
              <a:sym typeface="Open Sans"/>
            </a:endParaRPr>
          </a:p>
          <a:p>
            <a:pPr indent="-342900" lvl="1" marL="914400" rtl="0" algn="l">
              <a:spcBef>
                <a:spcPts val="0"/>
              </a:spcBef>
              <a:spcAft>
                <a:spcPts val="0"/>
              </a:spcAft>
              <a:buSzPts val="1800"/>
              <a:buFont typeface="Open Sans"/>
              <a:buChar char="○"/>
            </a:pPr>
            <a:r>
              <a:rPr lang="en" sz="1800">
                <a:latin typeface="Open Sans"/>
                <a:ea typeface="Open Sans"/>
                <a:cs typeface="Open Sans"/>
                <a:sym typeface="Open Sans"/>
              </a:rPr>
              <a:t>Diffusion Models</a:t>
            </a:r>
            <a:endParaRPr sz="1800">
              <a:latin typeface="Open Sans"/>
              <a:ea typeface="Open Sans"/>
              <a:cs typeface="Open Sans"/>
              <a:sym typeface="Open Sans"/>
            </a:endParaRPr>
          </a:p>
          <a:p>
            <a:pPr indent="0" lvl="0" marL="1371600" rtl="0" algn="l">
              <a:spcBef>
                <a:spcPts val="0"/>
              </a:spcBef>
              <a:spcAft>
                <a:spcPts val="0"/>
              </a:spcAft>
              <a:buNone/>
            </a:pPr>
            <a:r>
              <a:t/>
            </a:r>
            <a:endParaRPr>
              <a:latin typeface="Open Sans"/>
              <a:ea typeface="Open Sans"/>
              <a:cs typeface="Open Sans"/>
              <a:sym typeface="Open Sans"/>
            </a:endParaRPr>
          </a:p>
          <a:p>
            <a:pPr indent="0" lvl="0" marL="9144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79" name="Google Shape;17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idx="1" type="body"/>
          </p:nvPr>
        </p:nvSpPr>
        <p:spPr>
          <a:xfrm>
            <a:off x="2216000" y="984325"/>
            <a:ext cx="6851100" cy="3521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t>How: </a:t>
            </a:r>
            <a:endParaRPr/>
          </a:p>
          <a:p>
            <a:pPr indent="-317500" lvl="0" marL="457200" rtl="0" algn="l">
              <a:lnSpc>
                <a:spcPct val="115000"/>
              </a:lnSpc>
              <a:spcBef>
                <a:spcPts val="0"/>
              </a:spcBef>
              <a:spcAft>
                <a:spcPts val="0"/>
              </a:spcAft>
              <a:buSzPts val="1400"/>
              <a:buChar char="-"/>
            </a:pPr>
            <a:r>
              <a:rPr b="1" lang="en">
                <a:solidFill>
                  <a:srgbClr val="85200C"/>
                </a:solidFill>
              </a:rPr>
              <a:t>Learn lower-dimensional feature representation</a:t>
            </a:r>
            <a:r>
              <a:rPr b="1" lang="en"/>
              <a:t> </a:t>
            </a:r>
            <a:r>
              <a:rPr lang="en"/>
              <a:t>from </a:t>
            </a:r>
            <a:r>
              <a:rPr b="1" lang="en">
                <a:solidFill>
                  <a:srgbClr val="85200C"/>
                </a:solidFill>
              </a:rPr>
              <a:t>unlabelled training data</a:t>
            </a:r>
            <a:endParaRPr b="1"/>
          </a:p>
          <a:p>
            <a:pPr indent="0" lvl="0" marL="0" rtl="0" algn="l">
              <a:lnSpc>
                <a:spcPct val="115000"/>
              </a:lnSpc>
              <a:spcBef>
                <a:spcPts val="0"/>
              </a:spcBef>
              <a:spcAft>
                <a:spcPts val="0"/>
              </a:spcAft>
              <a:buNone/>
            </a:pPr>
            <a:r>
              <a:rPr b="1" lang="en"/>
              <a:t>Components:</a:t>
            </a:r>
            <a:endParaRPr b="1"/>
          </a:p>
          <a:p>
            <a:pPr indent="-317500" lvl="0" marL="457200" rtl="0" algn="l">
              <a:lnSpc>
                <a:spcPct val="115000"/>
              </a:lnSpc>
              <a:spcBef>
                <a:spcPts val="0"/>
              </a:spcBef>
              <a:spcAft>
                <a:spcPts val="0"/>
              </a:spcAft>
              <a:buSzPts val="1400"/>
              <a:buChar char="-"/>
            </a:pPr>
            <a:r>
              <a:rPr lang="en"/>
              <a:t>Encoder: z = encoder(x)</a:t>
            </a:r>
            <a:endParaRPr/>
          </a:p>
          <a:p>
            <a:pPr indent="-317500" lvl="0" marL="457200" rtl="0" algn="l">
              <a:lnSpc>
                <a:spcPct val="115000"/>
              </a:lnSpc>
              <a:spcBef>
                <a:spcPts val="0"/>
              </a:spcBef>
              <a:spcAft>
                <a:spcPts val="0"/>
              </a:spcAft>
              <a:buSzPts val="1400"/>
              <a:buChar char="-"/>
            </a:pPr>
            <a:r>
              <a:rPr lang="en"/>
              <a:t>Decoder:  decoder(z) = decoder(encoder(x))</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2"/>
              </a:buClr>
              <a:buSzPts val="1100"/>
              <a:buFont typeface="Arial"/>
              <a:buNone/>
            </a:pPr>
            <a:r>
              <a:t/>
            </a:r>
            <a:endParaRPr b="1"/>
          </a:p>
        </p:txBody>
      </p:sp>
      <p:sp>
        <p:nvSpPr>
          <p:cNvPr id="185" name="Google Shape;185;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VAE: </a:t>
            </a:r>
            <a:r>
              <a:rPr lang="en"/>
              <a:t>Autoencoder</a:t>
            </a:r>
            <a:endParaRPr/>
          </a:p>
        </p:txBody>
      </p:sp>
      <p:sp>
        <p:nvSpPr>
          <p:cNvPr id="186" name="Google Shape;186;p27"/>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187" name="Google Shape;187;p27"/>
          <p:cNvSpPr txBox="1"/>
          <p:nvPr/>
        </p:nvSpPr>
        <p:spPr>
          <a:xfrm>
            <a:off x="0" y="4734275"/>
            <a:ext cx="822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accent5"/>
                </a:solidFill>
                <a:hlinkClick r:id="rId3">
                  <a:extLst>
                    <a:ext uri="{A12FA001-AC4F-418D-AE19-62706E023703}">
                      <ahyp:hlinkClr val="tx"/>
                    </a:ext>
                  </a:extLst>
                </a:hlinkClick>
              </a:rPr>
              <a:t>https://towardsdatascience.com/understanding-variational-autoencoders-vaes-f70510919f73</a:t>
            </a:r>
            <a:endParaRPr sz="1100"/>
          </a:p>
        </p:txBody>
      </p:sp>
      <p:pic>
        <p:nvPicPr>
          <p:cNvPr id="188" name="Google Shape;188;p27"/>
          <p:cNvPicPr preferRelativeResize="0"/>
          <p:nvPr/>
        </p:nvPicPr>
        <p:blipFill>
          <a:blip r:embed="rId4">
            <a:alphaModFix/>
          </a:blip>
          <a:stretch>
            <a:fillRect/>
          </a:stretch>
        </p:blipFill>
        <p:spPr>
          <a:xfrm>
            <a:off x="3687800" y="2499476"/>
            <a:ext cx="3535274" cy="2234800"/>
          </a:xfrm>
          <a:prstGeom prst="rect">
            <a:avLst/>
          </a:prstGeom>
          <a:noFill/>
          <a:ln>
            <a:noFill/>
          </a:ln>
        </p:spPr>
      </p:pic>
      <p:sp>
        <p:nvSpPr>
          <p:cNvPr id="189" name="Google Shape;18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nvSpPr>
        <p:spPr>
          <a:xfrm>
            <a:off x="2400250" y="1211350"/>
            <a:ext cx="62085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Q: How to learn this new representation?</a:t>
            </a:r>
            <a:endParaRPr sz="1800"/>
          </a:p>
        </p:txBody>
      </p:sp>
      <p:sp>
        <p:nvSpPr>
          <p:cNvPr id="195" name="Google Shape;195;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VAE: Autoencoder</a:t>
            </a:r>
            <a:endParaRPr/>
          </a:p>
          <a:p>
            <a:pPr indent="0" lvl="0" marL="0" rtl="0" algn="l">
              <a:spcBef>
                <a:spcPts val="0"/>
              </a:spcBef>
              <a:spcAft>
                <a:spcPts val="0"/>
              </a:spcAft>
              <a:buNone/>
            </a:pPr>
            <a:r>
              <a:t/>
            </a:r>
            <a:endParaRPr/>
          </a:p>
        </p:txBody>
      </p:sp>
      <p:sp>
        <p:nvSpPr>
          <p:cNvPr id="196" name="Google Shape;196;p28"/>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pic>
        <p:nvPicPr>
          <p:cNvPr id="197" name="Google Shape;197;p28"/>
          <p:cNvPicPr preferRelativeResize="0"/>
          <p:nvPr/>
        </p:nvPicPr>
        <p:blipFill>
          <a:blip r:embed="rId3">
            <a:alphaModFix/>
          </a:blip>
          <a:stretch>
            <a:fillRect/>
          </a:stretch>
        </p:blipFill>
        <p:spPr>
          <a:xfrm>
            <a:off x="3224025" y="1637600"/>
            <a:ext cx="4219951" cy="2715674"/>
          </a:xfrm>
          <a:prstGeom prst="rect">
            <a:avLst/>
          </a:prstGeom>
          <a:noFill/>
          <a:ln>
            <a:noFill/>
          </a:ln>
        </p:spPr>
      </p:pic>
      <p:sp>
        <p:nvSpPr>
          <p:cNvPr id="198" name="Google Shape;198;p28"/>
          <p:cNvSpPr txBox="1"/>
          <p:nvPr/>
        </p:nvSpPr>
        <p:spPr>
          <a:xfrm>
            <a:off x="0" y="4734275"/>
            <a:ext cx="822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accent5"/>
                </a:solidFill>
                <a:hlinkClick r:id="rId4">
                  <a:extLst>
                    <a:ext uri="{A12FA001-AC4F-418D-AE19-62706E023703}">
                      <ahyp:hlinkClr val="tx"/>
                    </a:ext>
                  </a:extLst>
                </a:hlinkClick>
              </a:rPr>
              <a:t>https://towardsdatascience.com/understanding-variational-autoencoders-vaes-f70510919f73</a:t>
            </a:r>
            <a:endParaRPr sz="1100"/>
          </a:p>
        </p:txBody>
      </p:sp>
      <p:sp>
        <p:nvSpPr>
          <p:cNvPr id="199" name="Google Shape;19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VAE: Autoencoder</a:t>
            </a:r>
            <a:endParaRPr/>
          </a:p>
          <a:p>
            <a:pPr indent="0" lvl="0" marL="0" rtl="0" algn="l">
              <a:spcBef>
                <a:spcPts val="0"/>
              </a:spcBef>
              <a:spcAft>
                <a:spcPts val="0"/>
              </a:spcAft>
              <a:buNone/>
            </a:pPr>
            <a:r>
              <a:t/>
            </a:r>
            <a:endParaRPr/>
          </a:p>
        </p:txBody>
      </p:sp>
      <p:sp>
        <p:nvSpPr>
          <p:cNvPr id="205" name="Google Shape;205;p29"/>
          <p:cNvSpPr txBox="1"/>
          <p:nvPr>
            <p:ph idx="1" type="body"/>
          </p:nvPr>
        </p:nvSpPr>
        <p:spPr>
          <a:xfrm>
            <a:off x="2410100" y="1290975"/>
            <a:ext cx="37155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Q: How can we use the low-dimensional </a:t>
            </a:r>
            <a:r>
              <a:rPr b="1" lang="en"/>
              <a:t>embedding</a:t>
            </a:r>
            <a:r>
              <a:rPr b="1" lang="en"/>
              <a:t>?</a:t>
            </a:r>
            <a:endParaRPr b="1">
              <a:solidFill>
                <a:srgbClr val="000000"/>
              </a:solidFill>
            </a:endParaRPr>
          </a:p>
          <a:p>
            <a:pPr indent="-317500" lvl="0" marL="457200" rtl="0" algn="l">
              <a:spcBef>
                <a:spcPts val="0"/>
              </a:spcBef>
              <a:spcAft>
                <a:spcPts val="0"/>
              </a:spcAft>
              <a:buSzPts val="1400"/>
              <a:buChar char="-"/>
            </a:pPr>
            <a:r>
              <a:rPr lang="en"/>
              <a:t>What part of the AE should we use?</a:t>
            </a:r>
            <a:endParaRPr/>
          </a:p>
          <a:p>
            <a:pPr indent="0" lvl="0" marL="457200" rtl="0" algn="l">
              <a:spcBef>
                <a:spcPts val="0"/>
              </a:spcBef>
              <a:spcAft>
                <a:spcPts val="0"/>
              </a:spcAft>
              <a:buNone/>
            </a:pPr>
            <a:r>
              <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t/>
            </a:r>
            <a:endParaRPr b="1">
              <a:solidFill>
                <a:srgbClr val="000000"/>
              </a:solidFill>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solidFill>
                <a:srgbClr val="000000"/>
              </a:solidFill>
            </a:endParaRPr>
          </a:p>
          <a:p>
            <a:pPr indent="0" lvl="0" marL="0" rtl="0" algn="l">
              <a:lnSpc>
                <a:spcPct val="115000"/>
              </a:lnSpc>
              <a:spcBef>
                <a:spcPts val="0"/>
              </a:spcBef>
              <a:spcAft>
                <a:spcPts val="0"/>
              </a:spcAft>
              <a:buNone/>
            </a:pPr>
            <a:r>
              <a:t/>
            </a:r>
            <a:endParaRPr b="1">
              <a:solidFill>
                <a:srgbClr val="000000"/>
              </a:solidFill>
            </a:endParaRPr>
          </a:p>
          <a:p>
            <a:pPr indent="0" lvl="0" marL="0" rtl="0" algn="l">
              <a:lnSpc>
                <a:spcPct val="115000"/>
              </a:lnSpc>
              <a:spcBef>
                <a:spcPts val="0"/>
              </a:spcBef>
              <a:spcAft>
                <a:spcPts val="0"/>
              </a:spcAft>
              <a:buNone/>
            </a:pPr>
            <a:r>
              <a:t/>
            </a:r>
            <a:endParaRPr>
              <a:solidFill>
                <a:srgbClr val="000000"/>
              </a:solidFill>
            </a:endParaRPr>
          </a:p>
          <a:p>
            <a:pPr indent="0" lvl="0" marL="0" rtl="0" algn="l">
              <a:lnSpc>
                <a:spcPct val="115000"/>
              </a:lnSpc>
              <a:spcBef>
                <a:spcPts val="0"/>
              </a:spcBef>
              <a:spcAft>
                <a:spcPts val="0"/>
              </a:spcAft>
              <a:buNone/>
            </a:pPr>
            <a:r>
              <a:t/>
            </a:r>
            <a:endParaRPr b="1">
              <a:solidFill>
                <a:srgbClr val="000000"/>
              </a:solidFill>
            </a:endParaRPr>
          </a:p>
        </p:txBody>
      </p:sp>
      <p:sp>
        <p:nvSpPr>
          <p:cNvPr id="206" name="Google Shape;206;p29"/>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207" name="Google Shape;20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0"/>
          <p:cNvPicPr preferRelativeResize="0"/>
          <p:nvPr/>
        </p:nvPicPr>
        <p:blipFill>
          <a:blip r:embed="rId3">
            <a:alphaModFix/>
          </a:blip>
          <a:stretch>
            <a:fillRect/>
          </a:stretch>
        </p:blipFill>
        <p:spPr>
          <a:xfrm>
            <a:off x="5811852" y="1710475"/>
            <a:ext cx="3285376" cy="2353800"/>
          </a:xfrm>
          <a:prstGeom prst="rect">
            <a:avLst/>
          </a:prstGeom>
          <a:noFill/>
          <a:ln>
            <a:noFill/>
          </a:ln>
        </p:spPr>
      </p:pic>
      <p:sp>
        <p:nvSpPr>
          <p:cNvPr id="213" name="Google Shape;213;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VAE: Autoencoder</a:t>
            </a:r>
            <a:endParaRPr/>
          </a:p>
          <a:p>
            <a:pPr indent="0" lvl="0" marL="0" rtl="0" algn="l">
              <a:spcBef>
                <a:spcPts val="0"/>
              </a:spcBef>
              <a:spcAft>
                <a:spcPts val="0"/>
              </a:spcAft>
              <a:buNone/>
            </a:pPr>
            <a:r>
              <a:t/>
            </a:r>
            <a:endParaRPr/>
          </a:p>
        </p:txBody>
      </p:sp>
      <p:sp>
        <p:nvSpPr>
          <p:cNvPr id="214" name="Google Shape;214;p30"/>
          <p:cNvSpPr txBox="1"/>
          <p:nvPr>
            <p:ph idx="1" type="body"/>
          </p:nvPr>
        </p:nvSpPr>
        <p:spPr>
          <a:xfrm>
            <a:off x="2410100" y="1290975"/>
            <a:ext cx="3715500" cy="3002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Q: How can we use the low-dimensional embedding?</a:t>
            </a:r>
            <a:endParaRPr b="1">
              <a:solidFill>
                <a:srgbClr val="000000"/>
              </a:solidFill>
            </a:endParaRPr>
          </a:p>
          <a:p>
            <a:pPr indent="-317500" lvl="0" marL="457200" rtl="0" algn="l">
              <a:spcBef>
                <a:spcPts val="0"/>
              </a:spcBef>
              <a:spcAft>
                <a:spcPts val="0"/>
              </a:spcAft>
              <a:buSzPts val="1400"/>
              <a:buChar char="-"/>
            </a:pPr>
            <a:r>
              <a:rPr lang="en"/>
              <a:t>What part of the AE should we use?</a:t>
            </a:r>
            <a:endParaRPr b="1"/>
          </a:p>
          <a:p>
            <a:pPr indent="-317500" lvl="0" marL="457200" rtl="0" algn="l">
              <a:spcBef>
                <a:spcPts val="0"/>
              </a:spcBef>
              <a:spcAft>
                <a:spcPts val="0"/>
              </a:spcAft>
              <a:buClr>
                <a:srgbClr val="000000"/>
              </a:buClr>
              <a:buSzPts val="1400"/>
              <a:buChar char="-"/>
            </a:pPr>
            <a:r>
              <a:rPr lang="en"/>
              <a:t>Use the pretrained code z as a</a:t>
            </a:r>
            <a:r>
              <a:rPr lang="en">
                <a:solidFill>
                  <a:srgbClr val="000000"/>
                </a:solidFill>
              </a:rPr>
              <a:t> </a:t>
            </a:r>
            <a:r>
              <a:rPr b="1" lang="en">
                <a:solidFill>
                  <a:srgbClr val="85200C"/>
                </a:solidFill>
              </a:rPr>
              <a:t>feature extractor</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I</a:t>
            </a:r>
            <a:r>
              <a:rPr lang="en"/>
              <a:t>nput to a classifier with a smaller dataset</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t/>
            </a:r>
            <a:endParaRPr>
              <a:solidFill>
                <a:srgbClr val="000000"/>
              </a:solidFill>
            </a:endParaRPr>
          </a:p>
          <a:p>
            <a:pPr indent="0" lvl="0" marL="0" rtl="0" algn="l">
              <a:lnSpc>
                <a:spcPct val="115000"/>
              </a:lnSpc>
              <a:spcBef>
                <a:spcPts val="0"/>
              </a:spcBef>
              <a:spcAft>
                <a:spcPts val="0"/>
              </a:spcAft>
              <a:buNone/>
            </a:pPr>
            <a:r>
              <a:t/>
            </a:r>
            <a:endParaRPr b="1">
              <a:solidFill>
                <a:srgbClr val="000000"/>
              </a:solidFill>
            </a:endParaRPr>
          </a:p>
          <a:p>
            <a:pPr indent="0" lvl="0" marL="0" rtl="0" algn="l">
              <a:lnSpc>
                <a:spcPct val="115000"/>
              </a:lnSpc>
              <a:spcBef>
                <a:spcPts val="0"/>
              </a:spcBef>
              <a:spcAft>
                <a:spcPts val="0"/>
              </a:spcAft>
              <a:buNone/>
            </a:pPr>
            <a:r>
              <a:t/>
            </a:r>
            <a:endParaRPr>
              <a:solidFill>
                <a:srgbClr val="000000"/>
              </a:solidFill>
            </a:endParaRPr>
          </a:p>
          <a:p>
            <a:pPr indent="0" lvl="0" marL="0" rtl="0" algn="l">
              <a:lnSpc>
                <a:spcPct val="115000"/>
              </a:lnSpc>
              <a:spcBef>
                <a:spcPts val="0"/>
              </a:spcBef>
              <a:spcAft>
                <a:spcPts val="0"/>
              </a:spcAft>
              <a:buNone/>
            </a:pPr>
            <a:r>
              <a:t/>
            </a:r>
            <a:endParaRPr b="1">
              <a:solidFill>
                <a:srgbClr val="000000"/>
              </a:solidFill>
            </a:endParaRPr>
          </a:p>
        </p:txBody>
      </p:sp>
      <p:sp>
        <p:nvSpPr>
          <p:cNvPr id="215" name="Google Shape;215;p30"/>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216" name="Google Shape;21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idx="1" type="body"/>
          </p:nvPr>
        </p:nvSpPr>
        <p:spPr>
          <a:xfrm>
            <a:off x="2410100" y="1290975"/>
            <a:ext cx="6047400" cy="3002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t>Q: Can we use autoencoders to </a:t>
            </a:r>
            <a:r>
              <a:rPr b="1" lang="en">
                <a:solidFill>
                  <a:srgbClr val="85200C"/>
                </a:solidFill>
              </a:rPr>
              <a:t>generate NEW samples</a:t>
            </a:r>
            <a:r>
              <a:rPr b="1" lang="en">
                <a:solidFill>
                  <a:srgbClr val="000000"/>
                </a:solidFill>
              </a:rPr>
              <a:t>?</a:t>
            </a:r>
            <a:endParaRPr b="1">
              <a:solidFill>
                <a:srgbClr val="000000"/>
              </a:solidFill>
            </a:endParaRPr>
          </a:p>
          <a:p>
            <a:pPr indent="-317500" lvl="0" marL="457200" rtl="0" algn="l">
              <a:lnSpc>
                <a:spcPct val="115000"/>
              </a:lnSpc>
              <a:spcBef>
                <a:spcPts val="0"/>
              </a:spcBef>
              <a:spcAft>
                <a:spcPts val="0"/>
              </a:spcAft>
              <a:buSzPts val="1400"/>
              <a:buChar char="-"/>
            </a:pPr>
            <a:r>
              <a:rPr lang="en"/>
              <a:t>What part should we use here?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Q: How can we </a:t>
            </a:r>
            <a:r>
              <a:rPr b="1" lang="en">
                <a:solidFill>
                  <a:srgbClr val="85200C"/>
                </a:solidFill>
              </a:rPr>
              <a:t>interpolate between 2 inputs</a:t>
            </a:r>
            <a:r>
              <a:rPr b="1" lang="en"/>
              <a:t>?</a:t>
            </a:r>
            <a:endParaRPr b="1"/>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Q: Is </a:t>
            </a:r>
            <a:r>
              <a:rPr b="1" lang="en">
                <a:solidFill>
                  <a:srgbClr val="85200C"/>
                </a:solidFill>
              </a:rPr>
              <a:t>overfitting</a:t>
            </a:r>
            <a:r>
              <a:rPr b="1" lang="en">
                <a:solidFill>
                  <a:srgbClr val="000000"/>
                </a:solidFill>
              </a:rPr>
              <a:t> </a:t>
            </a:r>
            <a:r>
              <a:rPr b="1" lang="en"/>
              <a:t>a problem? How can we improve the model?</a:t>
            </a:r>
            <a:endParaRPr b="1"/>
          </a:p>
        </p:txBody>
      </p:sp>
      <p:sp>
        <p:nvSpPr>
          <p:cNvPr id="222" name="Google Shape;222;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VAE: Autoencoder</a:t>
            </a:r>
            <a:endParaRPr/>
          </a:p>
          <a:p>
            <a:pPr indent="0" lvl="0" marL="0" rtl="0" algn="l">
              <a:spcBef>
                <a:spcPts val="0"/>
              </a:spcBef>
              <a:spcAft>
                <a:spcPts val="0"/>
              </a:spcAft>
              <a:buNone/>
            </a:pPr>
            <a:r>
              <a:t/>
            </a:r>
            <a:endParaRPr/>
          </a:p>
        </p:txBody>
      </p:sp>
      <p:sp>
        <p:nvSpPr>
          <p:cNvPr id="223" name="Google Shape;223;p31"/>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224" name="Google Shape;22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4"/>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Administrative</a:t>
            </a:r>
            <a:endParaRPr/>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idx="1" type="body"/>
          </p:nvPr>
        </p:nvSpPr>
        <p:spPr>
          <a:xfrm>
            <a:off x="2410100" y="1290975"/>
            <a:ext cx="6047400" cy="30024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
              <a:t>Q: How can we use autoencoders to </a:t>
            </a:r>
            <a:r>
              <a:rPr b="1" lang="en">
                <a:solidFill>
                  <a:srgbClr val="85200C"/>
                </a:solidFill>
              </a:rPr>
              <a:t>generate NEW samples</a:t>
            </a:r>
            <a:r>
              <a:rPr b="1" lang="en">
                <a:solidFill>
                  <a:srgbClr val="000000"/>
                </a:solidFill>
              </a:rPr>
              <a:t>?</a:t>
            </a:r>
            <a:endParaRPr b="1">
              <a:solidFill>
                <a:srgbClr val="000000"/>
              </a:solidFill>
            </a:endParaRPr>
          </a:p>
          <a:p>
            <a:pPr indent="-317500" lvl="0" marL="457200" rtl="0" algn="l">
              <a:lnSpc>
                <a:spcPct val="115000"/>
              </a:lnSpc>
              <a:spcBef>
                <a:spcPts val="0"/>
              </a:spcBef>
              <a:spcAft>
                <a:spcPts val="0"/>
              </a:spcAft>
              <a:buSzPts val="1400"/>
              <a:buChar char="-"/>
            </a:pPr>
            <a:r>
              <a:rPr lang="en"/>
              <a:t>What part should we use here?</a:t>
            </a:r>
            <a:endParaRPr/>
          </a:p>
          <a:p>
            <a:pPr indent="-317500" lvl="0" marL="457200" rtl="0" algn="l">
              <a:lnSpc>
                <a:spcPct val="115000"/>
              </a:lnSpc>
              <a:spcBef>
                <a:spcPts val="0"/>
              </a:spcBef>
              <a:spcAft>
                <a:spcPts val="0"/>
              </a:spcAft>
              <a:buSzPts val="1400"/>
              <a:buChar char="-"/>
            </a:pPr>
            <a:r>
              <a:rPr lang="en"/>
              <a:t>z - random initialization</a:t>
            </a:r>
            <a:endParaRPr/>
          </a:p>
          <a:p>
            <a:pPr indent="457200" lvl="0" marL="457200" rtl="0" algn="l">
              <a:lnSpc>
                <a:spcPct val="115000"/>
              </a:lnSpc>
              <a:spcBef>
                <a:spcPts val="0"/>
              </a:spcBef>
              <a:spcAft>
                <a:spcPts val="0"/>
              </a:spcAft>
              <a:buNone/>
            </a:pPr>
            <a:r>
              <a:rPr lang="en"/>
              <a:t>or </a:t>
            </a:r>
            <a:endParaRPr/>
          </a:p>
          <a:p>
            <a:pPr indent="-317500" lvl="0" marL="457200" rtl="0" algn="l">
              <a:lnSpc>
                <a:spcPct val="115000"/>
              </a:lnSpc>
              <a:spcBef>
                <a:spcPts val="0"/>
              </a:spcBef>
              <a:spcAft>
                <a:spcPts val="0"/>
              </a:spcAft>
              <a:buSzPts val="1400"/>
              <a:buChar char="-"/>
            </a:pPr>
            <a:r>
              <a:rPr lang="en"/>
              <a:t>z - small variation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Q: How can we </a:t>
            </a:r>
            <a:r>
              <a:rPr b="1" lang="en">
                <a:solidFill>
                  <a:srgbClr val="85200C"/>
                </a:solidFill>
              </a:rPr>
              <a:t>interpolate between 2 inputs</a:t>
            </a:r>
            <a:r>
              <a:rPr b="1" lang="en"/>
              <a:t>?</a:t>
            </a:r>
            <a:endParaRPr b="1"/>
          </a:p>
          <a:p>
            <a:pPr indent="-317500" lvl="0" marL="457200" rtl="0" algn="l">
              <a:lnSpc>
                <a:spcPct val="115000"/>
              </a:lnSpc>
              <a:spcBef>
                <a:spcPts val="0"/>
              </a:spcBef>
              <a:spcAft>
                <a:spcPts val="0"/>
              </a:spcAft>
              <a:buSzPts val="1400"/>
              <a:buChar char="-"/>
            </a:pPr>
            <a:r>
              <a:rPr lang="en"/>
              <a:t>In the hidden space. </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Q: Is </a:t>
            </a:r>
            <a:r>
              <a:rPr b="1" lang="en">
                <a:solidFill>
                  <a:srgbClr val="85200C"/>
                </a:solidFill>
              </a:rPr>
              <a:t>overfitting</a:t>
            </a:r>
            <a:r>
              <a:rPr b="1" lang="en">
                <a:solidFill>
                  <a:srgbClr val="000000"/>
                </a:solidFill>
              </a:rPr>
              <a:t> </a:t>
            </a:r>
            <a:r>
              <a:rPr b="1" lang="en"/>
              <a:t>a problem? How can we improve the model?</a:t>
            </a:r>
            <a:endParaRPr b="1"/>
          </a:p>
          <a:p>
            <a:pPr indent="-317500" lvl="0" marL="457200" rtl="0" algn="l">
              <a:lnSpc>
                <a:spcPct val="115000"/>
              </a:lnSpc>
              <a:spcBef>
                <a:spcPts val="0"/>
              </a:spcBef>
              <a:spcAft>
                <a:spcPts val="0"/>
              </a:spcAft>
              <a:buSzPts val="1400"/>
              <a:buChar char="-"/>
            </a:pPr>
            <a:r>
              <a:rPr lang="en"/>
              <a:t>Small size(z)</a:t>
            </a:r>
            <a:endParaRPr/>
          </a:p>
          <a:p>
            <a:pPr indent="-317500" lvl="0" marL="457200" rtl="0" algn="l">
              <a:lnSpc>
                <a:spcPct val="115000"/>
              </a:lnSpc>
              <a:spcBef>
                <a:spcPts val="0"/>
              </a:spcBef>
              <a:spcAft>
                <a:spcPts val="0"/>
              </a:spcAft>
              <a:buSzPts val="1400"/>
              <a:buChar char="-"/>
            </a:pPr>
            <a:r>
              <a:rPr lang="en"/>
              <a:t>Focus on input variation and on weights (regularization)</a:t>
            </a:r>
            <a:endParaRPr/>
          </a:p>
          <a:p>
            <a:pPr indent="-317500" lvl="0" marL="457200" rtl="0" algn="l">
              <a:lnSpc>
                <a:spcPct val="115000"/>
              </a:lnSpc>
              <a:spcBef>
                <a:spcPts val="0"/>
              </a:spcBef>
              <a:spcAft>
                <a:spcPts val="0"/>
              </a:spcAft>
              <a:buSzPts val="1400"/>
              <a:buChar char="-"/>
            </a:pPr>
            <a:r>
              <a:rPr lang="en"/>
              <a:t>DenoisingAE</a:t>
            </a:r>
            <a:r>
              <a:rPr b="1" lang="en"/>
              <a:t>, </a:t>
            </a:r>
            <a:r>
              <a:rPr lang="en"/>
              <a:t>SparseAE</a:t>
            </a:r>
            <a:endParaRPr b="1"/>
          </a:p>
        </p:txBody>
      </p:sp>
      <p:sp>
        <p:nvSpPr>
          <p:cNvPr id="230" name="Google Shape;230;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VAE: Autoencoder</a:t>
            </a:r>
            <a:endParaRPr/>
          </a:p>
          <a:p>
            <a:pPr indent="0" lvl="0" marL="0" rtl="0" algn="l">
              <a:spcBef>
                <a:spcPts val="0"/>
              </a:spcBef>
              <a:spcAft>
                <a:spcPts val="0"/>
              </a:spcAft>
              <a:buNone/>
            </a:pPr>
            <a:r>
              <a:t/>
            </a:r>
            <a:endParaRPr/>
          </a:p>
        </p:txBody>
      </p:sp>
      <p:sp>
        <p:nvSpPr>
          <p:cNvPr id="231" name="Google Shape;231;p32"/>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232" name="Google Shape;23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idx="1" type="body"/>
          </p:nvPr>
        </p:nvSpPr>
        <p:spPr>
          <a:xfrm>
            <a:off x="1754825" y="1211350"/>
            <a:ext cx="3732600" cy="2005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85200C"/>
                </a:solidFill>
              </a:rPr>
              <a:t>Example u</a:t>
            </a:r>
            <a:r>
              <a:rPr b="1" lang="en">
                <a:solidFill>
                  <a:srgbClr val="85200C"/>
                </a:solidFill>
              </a:rPr>
              <a:t>se cases</a:t>
            </a:r>
            <a:r>
              <a:rPr b="1" lang="en">
                <a:solidFill>
                  <a:srgbClr val="000000"/>
                </a:solidFill>
              </a:rPr>
              <a:t>:</a:t>
            </a:r>
            <a:endParaRPr b="1">
              <a:solidFill>
                <a:srgbClr val="000000"/>
              </a:solidFill>
            </a:endParaRPr>
          </a:p>
          <a:p>
            <a:pPr indent="-317500" lvl="0" marL="457200" rtl="0" algn="l">
              <a:lnSpc>
                <a:spcPct val="115000"/>
              </a:lnSpc>
              <a:spcBef>
                <a:spcPts val="0"/>
              </a:spcBef>
              <a:spcAft>
                <a:spcPts val="0"/>
              </a:spcAft>
              <a:buSzPts val="1400"/>
              <a:buChar char="-"/>
            </a:pPr>
            <a:r>
              <a:rPr lang="en"/>
              <a:t>De</a:t>
            </a:r>
            <a:r>
              <a:rPr lang="en"/>
              <a:t>noising</a:t>
            </a:r>
            <a:endParaRPr/>
          </a:p>
          <a:p>
            <a:pPr indent="-317500" lvl="0" marL="457200" rtl="0" algn="l">
              <a:lnSpc>
                <a:spcPct val="115000"/>
              </a:lnSpc>
              <a:spcBef>
                <a:spcPts val="0"/>
              </a:spcBef>
              <a:spcAft>
                <a:spcPts val="0"/>
              </a:spcAft>
              <a:buSzPts val="1400"/>
              <a:buChar char="-"/>
            </a:pPr>
            <a:r>
              <a:rPr lang="en"/>
              <a:t>Inpainting</a:t>
            </a:r>
            <a:endParaRPr/>
          </a:p>
          <a:p>
            <a:pPr indent="-317500" lvl="0" marL="457200" rtl="0" algn="l">
              <a:lnSpc>
                <a:spcPct val="115000"/>
              </a:lnSpc>
              <a:spcBef>
                <a:spcPts val="0"/>
              </a:spcBef>
              <a:spcAft>
                <a:spcPts val="0"/>
              </a:spcAft>
              <a:buSzPts val="1400"/>
              <a:buChar char="-"/>
            </a:pPr>
            <a:r>
              <a:rPr lang="en"/>
              <a:t>SuperResolution</a:t>
            </a:r>
            <a:endParaRPr/>
          </a:p>
          <a:p>
            <a:pPr indent="-317500" lvl="0" marL="457200" rtl="0" algn="l">
              <a:lnSpc>
                <a:spcPct val="115000"/>
              </a:lnSpc>
              <a:spcBef>
                <a:spcPts val="0"/>
              </a:spcBef>
              <a:spcAft>
                <a:spcPts val="0"/>
              </a:spcAft>
              <a:buClr>
                <a:srgbClr val="000000"/>
              </a:buClr>
              <a:buSzPts val="1400"/>
              <a:buChar char="-"/>
            </a:pPr>
            <a:r>
              <a:rPr lang="en"/>
              <a:t>Anomaly detection </a:t>
            </a:r>
            <a:endParaRPr b="1"/>
          </a:p>
        </p:txBody>
      </p:sp>
      <p:pic>
        <p:nvPicPr>
          <p:cNvPr id="238" name="Google Shape;238;p33"/>
          <p:cNvPicPr preferRelativeResize="0"/>
          <p:nvPr/>
        </p:nvPicPr>
        <p:blipFill>
          <a:blip r:embed="rId3">
            <a:alphaModFix/>
          </a:blip>
          <a:stretch>
            <a:fillRect/>
          </a:stretch>
        </p:blipFill>
        <p:spPr>
          <a:xfrm>
            <a:off x="5679925" y="2895425"/>
            <a:ext cx="3041925" cy="1768875"/>
          </a:xfrm>
          <a:prstGeom prst="rect">
            <a:avLst/>
          </a:prstGeom>
          <a:noFill/>
          <a:ln>
            <a:noFill/>
          </a:ln>
        </p:spPr>
      </p:pic>
      <p:sp>
        <p:nvSpPr>
          <p:cNvPr id="239" name="Google Shape;239;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VAE: Autoencoder</a:t>
            </a:r>
            <a:endParaRPr/>
          </a:p>
        </p:txBody>
      </p:sp>
      <p:pic>
        <p:nvPicPr>
          <p:cNvPr id="240" name="Google Shape;240;p33"/>
          <p:cNvPicPr preferRelativeResize="0"/>
          <p:nvPr/>
        </p:nvPicPr>
        <p:blipFill rotWithShape="1">
          <a:blip r:embed="rId4">
            <a:alphaModFix/>
          </a:blip>
          <a:srcRect b="0" l="0" r="0" t="7201"/>
          <a:stretch/>
        </p:blipFill>
        <p:spPr>
          <a:xfrm>
            <a:off x="1673462" y="2944175"/>
            <a:ext cx="4006475" cy="1322975"/>
          </a:xfrm>
          <a:prstGeom prst="rect">
            <a:avLst/>
          </a:prstGeom>
          <a:noFill/>
          <a:ln>
            <a:noFill/>
          </a:ln>
        </p:spPr>
      </p:pic>
      <p:pic>
        <p:nvPicPr>
          <p:cNvPr id="241" name="Google Shape;241;p33"/>
          <p:cNvPicPr preferRelativeResize="0"/>
          <p:nvPr/>
        </p:nvPicPr>
        <p:blipFill>
          <a:blip r:embed="rId5">
            <a:alphaModFix/>
          </a:blip>
          <a:stretch>
            <a:fillRect/>
          </a:stretch>
        </p:blipFill>
        <p:spPr>
          <a:xfrm>
            <a:off x="5814425" y="871950"/>
            <a:ext cx="2935823" cy="2005801"/>
          </a:xfrm>
          <a:prstGeom prst="rect">
            <a:avLst/>
          </a:prstGeom>
          <a:noFill/>
          <a:ln>
            <a:noFill/>
          </a:ln>
        </p:spPr>
      </p:pic>
      <p:sp>
        <p:nvSpPr>
          <p:cNvPr id="242" name="Google Shape;242;p33"/>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243" name="Google Shape;24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33"/>
          <p:cNvSpPr txBox="1"/>
          <p:nvPr/>
        </p:nvSpPr>
        <p:spPr>
          <a:xfrm>
            <a:off x="0" y="4649700"/>
            <a:ext cx="91440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2200CC"/>
                </a:solidFill>
                <a:hlinkClick r:id="rId6">
                  <a:extLst>
                    <a:ext uri="{A12FA001-AC4F-418D-AE19-62706E023703}">
                      <ahyp:hlinkClr val="tx"/>
                    </a:ext>
                  </a:extLst>
                </a:hlinkClick>
              </a:rPr>
              <a:t>https://towardsdatascience.com/applied-deep-learning-part-3-autoencoders-1c083af4d798</a:t>
            </a:r>
            <a:endParaRPr sz="1100"/>
          </a:p>
          <a:p>
            <a:pPr indent="0" lvl="0" marL="0" rtl="0" algn="l">
              <a:spcBef>
                <a:spcPts val="0"/>
              </a:spcBef>
              <a:spcAft>
                <a:spcPts val="0"/>
              </a:spcAft>
              <a:buNone/>
            </a:pPr>
            <a:r>
              <a:rPr lang="en" sz="1100" u="sng">
                <a:solidFill>
                  <a:srgbClr val="2200CC"/>
                </a:solidFill>
                <a:hlinkClick r:id="rId7">
                  <a:extLst>
                    <a:ext uri="{A12FA001-AC4F-418D-AE19-62706E023703}">
                      <ahyp:hlinkClr val="tx"/>
                    </a:ext>
                  </a:extLst>
                </a:hlinkClick>
              </a:rPr>
              <a:t>https://faculty.cc.gatech.edu/~hays/7476/projects/Avery_Wenchen/</a:t>
            </a:r>
            <a:endParaRPr sz="1100"/>
          </a:p>
          <a:p>
            <a:pPr indent="0" lvl="0" marL="190500" rtl="0" algn="l">
              <a:lnSpc>
                <a:spcPct val="91283"/>
              </a:lnSpc>
              <a:spcBef>
                <a:spcPts val="600"/>
              </a:spcBef>
              <a:spcAft>
                <a:spcPts val="900"/>
              </a:spcAft>
              <a:buNone/>
            </a:pPr>
            <a:r>
              <a:t/>
            </a:r>
            <a:endParaRPr>
              <a:highlight>
                <a:srgbClr val="FFFFFF"/>
              </a:highlight>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Variational AutoEncoder</a:t>
            </a:r>
            <a:endParaRPr/>
          </a:p>
        </p:txBody>
      </p:sp>
      <p:sp>
        <p:nvSpPr>
          <p:cNvPr id="250" name="Google Shape;250;p34"/>
          <p:cNvSpPr txBox="1"/>
          <p:nvPr/>
        </p:nvSpPr>
        <p:spPr>
          <a:xfrm>
            <a:off x="0" y="4649700"/>
            <a:ext cx="9144000" cy="341400"/>
          </a:xfrm>
          <a:prstGeom prst="rect">
            <a:avLst/>
          </a:prstGeom>
          <a:noFill/>
          <a:ln>
            <a:noFill/>
          </a:ln>
        </p:spPr>
        <p:txBody>
          <a:bodyPr anchorCtr="0" anchor="t" bIns="91425" lIns="91425" spcFirstLastPara="1" rIns="91425" wrap="square" tIns="91425">
            <a:noAutofit/>
          </a:bodyPr>
          <a:lstStyle/>
          <a:p>
            <a:pPr indent="0" lvl="0" marL="190500" rtl="0" algn="l">
              <a:lnSpc>
                <a:spcPct val="91283"/>
              </a:lnSpc>
              <a:spcBef>
                <a:spcPts val="600"/>
              </a:spcBef>
              <a:spcAft>
                <a:spcPts val="900"/>
              </a:spcAft>
              <a:buNone/>
            </a:pPr>
            <a:r>
              <a:rPr lang="en" u="sng">
                <a:solidFill>
                  <a:schemeClr val="hlink"/>
                </a:solidFill>
                <a:highlight>
                  <a:srgbClr val="FFFFFF"/>
                </a:highlight>
                <a:latin typeface="Open Sans"/>
                <a:ea typeface="Open Sans"/>
                <a:cs typeface="Open Sans"/>
                <a:sym typeface="Open Sans"/>
                <a:hlinkClick r:id="rId3"/>
              </a:rPr>
              <a:t>Auto-Encoding Variational Bayes</a:t>
            </a:r>
            <a:endParaRPr>
              <a:highlight>
                <a:srgbClr val="FFFFFF"/>
              </a:highlight>
              <a:latin typeface="Open Sans"/>
              <a:ea typeface="Open Sans"/>
              <a:cs typeface="Open Sans"/>
              <a:sym typeface="Open Sans"/>
            </a:endParaRPr>
          </a:p>
        </p:txBody>
      </p:sp>
      <p:sp>
        <p:nvSpPr>
          <p:cNvPr id="251" name="Google Shape;251;p34"/>
          <p:cNvSpPr txBox="1"/>
          <p:nvPr>
            <p:ph idx="1" type="body"/>
          </p:nvPr>
        </p:nvSpPr>
        <p:spPr>
          <a:xfrm>
            <a:off x="2410100" y="1290975"/>
            <a:ext cx="6047400" cy="3002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t>Similar to AutoEncoder</a:t>
            </a:r>
            <a:endParaRPr sz="1800"/>
          </a:p>
          <a:p>
            <a:pPr indent="-317500" lvl="0" marL="457200" rtl="0" algn="l">
              <a:lnSpc>
                <a:spcPct val="115000"/>
              </a:lnSpc>
              <a:spcBef>
                <a:spcPts val="0"/>
              </a:spcBef>
              <a:spcAft>
                <a:spcPts val="0"/>
              </a:spcAft>
              <a:buSzPts val="1400"/>
              <a:buChar char="●"/>
            </a:pPr>
            <a:r>
              <a:rPr lang="en"/>
              <a:t>Starts from the simple autoencoder </a:t>
            </a:r>
            <a:r>
              <a:rPr lang="en"/>
              <a:t>architecture</a:t>
            </a:r>
            <a:endParaRPr/>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lang="en" sz="1800"/>
              <a:t>Different from </a:t>
            </a:r>
            <a:r>
              <a:rPr lang="en" sz="1800"/>
              <a:t>AutoEncoder</a:t>
            </a:r>
            <a:endParaRPr sz="1800"/>
          </a:p>
          <a:p>
            <a:pPr indent="-317500" lvl="0" marL="457200" rtl="0" algn="l">
              <a:lnSpc>
                <a:spcPct val="115000"/>
              </a:lnSpc>
              <a:spcBef>
                <a:spcPts val="0"/>
              </a:spcBef>
              <a:spcAft>
                <a:spcPts val="0"/>
              </a:spcAft>
              <a:buSzPts val="1400"/>
              <a:buChar char="●"/>
            </a:pPr>
            <a:r>
              <a:rPr lang="en"/>
              <a:t>Explore variations on data you already have</a:t>
            </a:r>
            <a:endParaRPr/>
          </a:p>
          <a:p>
            <a:pPr indent="-317500" lvl="0" marL="457200" rtl="0" algn="l">
              <a:lnSpc>
                <a:spcPct val="115000"/>
              </a:lnSpc>
              <a:spcBef>
                <a:spcPts val="0"/>
              </a:spcBef>
              <a:spcAft>
                <a:spcPts val="0"/>
              </a:spcAft>
              <a:buSzPts val="1400"/>
              <a:buChar char="●"/>
            </a:pPr>
            <a:r>
              <a:rPr lang="en"/>
              <a:t>Map the input into a distribution (instead of a fixed vector </a:t>
            </a:r>
            <a:r>
              <a:rPr b="1" lang="en"/>
              <a:t>z</a:t>
            </a:r>
            <a:r>
              <a:rPr lang="en"/>
              <a:t>)</a:t>
            </a:r>
            <a:endParaRPr/>
          </a:p>
          <a:p>
            <a:pPr indent="-317500" lvl="0" marL="914400" rtl="0" algn="l">
              <a:lnSpc>
                <a:spcPct val="115000"/>
              </a:lnSpc>
              <a:spcBef>
                <a:spcPts val="0"/>
              </a:spcBef>
              <a:spcAft>
                <a:spcPts val="0"/>
              </a:spcAft>
              <a:buSzPts val="1400"/>
              <a:buChar char="●"/>
            </a:pPr>
            <a:r>
              <a:rPr b="1" lang="en">
                <a:solidFill>
                  <a:srgbClr val="85200C"/>
                </a:solidFill>
              </a:rPr>
              <a:t>mean</a:t>
            </a:r>
            <a:r>
              <a:rPr lang="en">
                <a:solidFill>
                  <a:srgbClr val="000000"/>
                </a:solidFill>
              </a:rPr>
              <a:t> </a:t>
            </a:r>
            <a:r>
              <a:rPr lang="en"/>
              <a:t>and</a:t>
            </a:r>
            <a:r>
              <a:rPr lang="en">
                <a:solidFill>
                  <a:srgbClr val="000000"/>
                </a:solidFill>
              </a:rPr>
              <a:t> </a:t>
            </a:r>
            <a:r>
              <a:rPr b="1" lang="en">
                <a:solidFill>
                  <a:srgbClr val="990000"/>
                </a:solidFill>
              </a:rPr>
              <a:t>standard deviation</a:t>
            </a:r>
            <a:r>
              <a:rPr lang="en">
                <a:solidFill>
                  <a:srgbClr val="000000"/>
                </a:solidFill>
              </a:rPr>
              <a:t> for a </a:t>
            </a:r>
            <a:r>
              <a:rPr lang="en">
                <a:solidFill>
                  <a:srgbClr val="85200C"/>
                </a:solidFill>
              </a:rPr>
              <a:t>multivariate </a:t>
            </a:r>
            <a:r>
              <a:rPr b="1" lang="en">
                <a:solidFill>
                  <a:srgbClr val="85200C"/>
                </a:solidFill>
              </a:rPr>
              <a:t>Gaussian</a:t>
            </a:r>
            <a:endParaRPr b="1">
              <a:solidFill>
                <a:srgbClr val="85200C"/>
              </a:solidFill>
            </a:endParaRPr>
          </a:p>
          <a:p>
            <a:pPr indent="-317500" lvl="0" marL="914400" rtl="0" algn="l">
              <a:lnSpc>
                <a:spcPct val="115000"/>
              </a:lnSpc>
              <a:spcBef>
                <a:spcPts val="0"/>
              </a:spcBef>
              <a:spcAft>
                <a:spcPts val="0"/>
              </a:spcAft>
              <a:buClr>
                <a:srgbClr val="85200C"/>
              </a:buClr>
              <a:buSzPts val="1400"/>
              <a:buChar char="●"/>
            </a:pPr>
            <a:r>
              <a:rPr b="1" lang="en">
                <a:solidFill>
                  <a:srgbClr val="85200C"/>
                </a:solidFill>
              </a:rPr>
              <a:t>z </a:t>
            </a:r>
            <a:r>
              <a:rPr lang="en">
                <a:solidFill>
                  <a:srgbClr val="85200C"/>
                </a:solidFill>
              </a:rPr>
              <a:t>~ sample from this distribution</a:t>
            </a:r>
            <a:endParaRPr>
              <a:solidFill>
                <a:srgbClr val="85200C"/>
              </a:solidFill>
            </a:endParaRPr>
          </a:p>
          <a:p>
            <a:pPr indent="-317500" lvl="0" marL="914400" rtl="0" algn="l">
              <a:lnSpc>
                <a:spcPct val="115000"/>
              </a:lnSpc>
              <a:spcBef>
                <a:spcPts val="0"/>
              </a:spcBef>
              <a:spcAft>
                <a:spcPts val="0"/>
              </a:spcAft>
              <a:buSzPts val="1400"/>
              <a:buChar char="●"/>
            </a:pPr>
            <a:r>
              <a:rPr lang="en" sz="1400"/>
              <a:t>t</a:t>
            </a:r>
            <a:r>
              <a:rPr lang="en" sz="1400"/>
              <a:t>he basic autoencoder generates z directly</a:t>
            </a:r>
            <a:endParaRPr sz="14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b="1"/>
          </a:p>
        </p:txBody>
      </p:sp>
      <p:sp>
        <p:nvSpPr>
          <p:cNvPr id="252" name="Google Shape;252;p34"/>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253" name="Google Shape;25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Variational AutoEncoder</a:t>
            </a:r>
            <a:endParaRPr/>
          </a:p>
        </p:txBody>
      </p:sp>
      <p:sp>
        <p:nvSpPr>
          <p:cNvPr id="259" name="Google Shape;259;p35"/>
          <p:cNvSpPr txBox="1"/>
          <p:nvPr/>
        </p:nvSpPr>
        <p:spPr>
          <a:xfrm>
            <a:off x="0" y="4769075"/>
            <a:ext cx="91440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https://towardsdatascience.com/understanding-variational-autoencoders-vaes-f70510919f73</a:t>
            </a:r>
            <a:endParaRPr sz="1100"/>
          </a:p>
        </p:txBody>
      </p:sp>
      <p:pic>
        <p:nvPicPr>
          <p:cNvPr id="260" name="Google Shape;260;p35"/>
          <p:cNvPicPr preferRelativeResize="0"/>
          <p:nvPr/>
        </p:nvPicPr>
        <p:blipFill>
          <a:blip r:embed="rId4">
            <a:alphaModFix/>
          </a:blip>
          <a:stretch>
            <a:fillRect/>
          </a:stretch>
        </p:blipFill>
        <p:spPr>
          <a:xfrm>
            <a:off x="2129700" y="1152425"/>
            <a:ext cx="6007509" cy="3464250"/>
          </a:xfrm>
          <a:prstGeom prst="rect">
            <a:avLst/>
          </a:prstGeom>
          <a:noFill/>
          <a:ln>
            <a:noFill/>
          </a:ln>
        </p:spPr>
      </p:pic>
      <p:sp>
        <p:nvSpPr>
          <p:cNvPr id="261" name="Google Shape;261;p35"/>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262" name="Google Shape;26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Variational AutoEncoder</a:t>
            </a:r>
            <a:endParaRPr/>
          </a:p>
          <a:p>
            <a:pPr indent="0" lvl="0" marL="0" rtl="0" algn="l">
              <a:spcBef>
                <a:spcPts val="0"/>
              </a:spcBef>
              <a:spcAft>
                <a:spcPts val="0"/>
              </a:spcAft>
              <a:buNone/>
            </a:pPr>
            <a:r>
              <a:t/>
            </a:r>
            <a:endParaRPr/>
          </a:p>
        </p:txBody>
      </p:sp>
      <p:sp>
        <p:nvSpPr>
          <p:cNvPr id="268" name="Google Shape;268;p36"/>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pic>
        <p:nvPicPr>
          <p:cNvPr id="269" name="Google Shape;269;p36"/>
          <p:cNvPicPr preferRelativeResize="0"/>
          <p:nvPr/>
        </p:nvPicPr>
        <p:blipFill>
          <a:blip r:embed="rId3">
            <a:alphaModFix/>
          </a:blip>
          <a:stretch>
            <a:fillRect/>
          </a:stretch>
        </p:blipFill>
        <p:spPr>
          <a:xfrm>
            <a:off x="1795725" y="1304825"/>
            <a:ext cx="6861899" cy="3238698"/>
          </a:xfrm>
          <a:prstGeom prst="rect">
            <a:avLst/>
          </a:prstGeom>
          <a:noFill/>
          <a:ln>
            <a:noFill/>
          </a:ln>
        </p:spPr>
      </p:pic>
      <p:sp>
        <p:nvSpPr>
          <p:cNvPr id="270" name="Google Shape;270;p36"/>
          <p:cNvSpPr txBox="1"/>
          <p:nvPr/>
        </p:nvSpPr>
        <p:spPr>
          <a:xfrm>
            <a:off x="2185800" y="1304825"/>
            <a:ext cx="664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           Autoencoder                                                   Variational Autoencoder</a:t>
            </a:r>
            <a:endParaRPr b="1">
              <a:latin typeface="Open Sans"/>
              <a:ea typeface="Open Sans"/>
              <a:cs typeface="Open Sans"/>
              <a:sym typeface="Open Sans"/>
            </a:endParaRPr>
          </a:p>
        </p:txBody>
      </p:sp>
      <p:sp>
        <p:nvSpPr>
          <p:cNvPr id="271" name="Google Shape;271;p36"/>
          <p:cNvSpPr txBox="1"/>
          <p:nvPr/>
        </p:nvSpPr>
        <p:spPr>
          <a:xfrm>
            <a:off x="0" y="4769075"/>
            <a:ext cx="91440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https://towardsdatascience.com/understanding-variational-autoencoders-vaes-f70510919f73</a:t>
            </a:r>
            <a:endParaRPr sz="1100"/>
          </a:p>
        </p:txBody>
      </p:sp>
      <p:sp>
        <p:nvSpPr>
          <p:cNvPr id="272" name="Google Shape;27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Variational AutoEncoder</a:t>
            </a:r>
            <a:endParaRPr/>
          </a:p>
          <a:p>
            <a:pPr indent="0" lvl="0" marL="0" rtl="0" algn="l">
              <a:spcBef>
                <a:spcPts val="0"/>
              </a:spcBef>
              <a:spcAft>
                <a:spcPts val="0"/>
              </a:spcAft>
              <a:buNone/>
            </a:pPr>
            <a:r>
              <a:t/>
            </a:r>
            <a:endParaRPr/>
          </a:p>
        </p:txBody>
      </p:sp>
      <p:sp>
        <p:nvSpPr>
          <p:cNvPr id="278" name="Google Shape;278;p37"/>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pic>
        <p:nvPicPr>
          <p:cNvPr id="279" name="Google Shape;279;p37"/>
          <p:cNvPicPr preferRelativeResize="0"/>
          <p:nvPr/>
        </p:nvPicPr>
        <p:blipFill>
          <a:blip r:embed="rId3">
            <a:alphaModFix/>
          </a:blip>
          <a:stretch>
            <a:fillRect/>
          </a:stretch>
        </p:blipFill>
        <p:spPr>
          <a:xfrm>
            <a:off x="1795725" y="1609625"/>
            <a:ext cx="6861899" cy="3238698"/>
          </a:xfrm>
          <a:prstGeom prst="rect">
            <a:avLst/>
          </a:prstGeom>
          <a:noFill/>
          <a:ln>
            <a:noFill/>
          </a:ln>
        </p:spPr>
      </p:pic>
      <p:sp>
        <p:nvSpPr>
          <p:cNvPr id="280" name="Google Shape;280;p37"/>
          <p:cNvSpPr txBox="1"/>
          <p:nvPr/>
        </p:nvSpPr>
        <p:spPr>
          <a:xfrm>
            <a:off x="1500000" y="1304825"/>
            <a:ext cx="6646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92929"/>
              </a:buClr>
              <a:buSzPts val="1400"/>
              <a:buFont typeface="Open Sans Medium"/>
              <a:buChar char="●"/>
            </a:pPr>
            <a:r>
              <a:rPr lang="en">
                <a:solidFill>
                  <a:srgbClr val="292929"/>
                </a:solidFill>
                <a:highlight>
                  <a:srgbClr val="FFFFFF"/>
                </a:highlight>
                <a:latin typeface="Open Sans Medium"/>
                <a:ea typeface="Open Sans Medium"/>
                <a:cs typeface="Open Sans Medium"/>
                <a:sym typeface="Open Sans Medium"/>
              </a:rPr>
              <a:t> VAE is an autoencoder whose encodings distribution is </a:t>
            </a:r>
            <a:r>
              <a:rPr b="1" lang="en">
                <a:solidFill>
                  <a:srgbClr val="292929"/>
                </a:solidFill>
                <a:highlight>
                  <a:srgbClr val="FFFFFF"/>
                </a:highlight>
                <a:latin typeface="Open Sans"/>
                <a:ea typeface="Open Sans"/>
                <a:cs typeface="Open Sans"/>
                <a:sym typeface="Open Sans"/>
              </a:rPr>
              <a:t>regularised</a:t>
            </a:r>
            <a:r>
              <a:rPr lang="en">
                <a:solidFill>
                  <a:srgbClr val="292929"/>
                </a:solidFill>
                <a:highlight>
                  <a:srgbClr val="FFFFFF"/>
                </a:highlight>
                <a:latin typeface="Open Sans Medium"/>
                <a:ea typeface="Open Sans Medium"/>
                <a:cs typeface="Open Sans Medium"/>
                <a:sym typeface="Open Sans Medium"/>
              </a:rPr>
              <a:t> during the training </a:t>
            </a:r>
            <a:endParaRPr>
              <a:latin typeface="Open Sans Medium"/>
              <a:ea typeface="Open Sans Medium"/>
              <a:cs typeface="Open Sans Medium"/>
              <a:sym typeface="Open Sans Medium"/>
            </a:endParaRPr>
          </a:p>
        </p:txBody>
      </p:sp>
      <p:sp>
        <p:nvSpPr>
          <p:cNvPr id="281" name="Google Shape;281;p37"/>
          <p:cNvSpPr txBox="1"/>
          <p:nvPr/>
        </p:nvSpPr>
        <p:spPr>
          <a:xfrm>
            <a:off x="0" y="4769075"/>
            <a:ext cx="91440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https://towardsdatascience.com/understanding-variational-autoencoders-vaes-f70510919f73</a:t>
            </a:r>
            <a:endParaRPr sz="1100"/>
          </a:p>
        </p:txBody>
      </p:sp>
      <p:sp>
        <p:nvSpPr>
          <p:cNvPr id="282" name="Google Shape;28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Variational AutoEncoder</a:t>
            </a:r>
            <a:endParaRPr/>
          </a:p>
        </p:txBody>
      </p:sp>
      <p:sp>
        <p:nvSpPr>
          <p:cNvPr id="288" name="Google Shape;288;p38"/>
          <p:cNvSpPr txBox="1"/>
          <p:nvPr/>
        </p:nvSpPr>
        <p:spPr>
          <a:xfrm>
            <a:off x="0" y="4769075"/>
            <a:ext cx="91440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https://towardsdatascience.com/understanding-variational-autoencoders-vaes-f70510919f73</a:t>
            </a:r>
            <a:endParaRPr sz="1100"/>
          </a:p>
        </p:txBody>
      </p:sp>
      <p:pic>
        <p:nvPicPr>
          <p:cNvPr id="289" name="Google Shape;289;p38"/>
          <p:cNvPicPr preferRelativeResize="0"/>
          <p:nvPr/>
        </p:nvPicPr>
        <p:blipFill>
          <a:blip r:embed="rId4">
            <a:alphaModFix/>
          </a:blip>
          <a:stretch>
            <a:fillRect/>
          </a:stretch>
        </p:blipFill>
        <p:spPr>
          <a:xfrm>
            <a:off x="2129700" y="1304825"/>
            <a:ext cx="6861901" cy="2871473"/>
          </a:xfrm>
          <a:prstGeom prst="rect">
            <a:avLst/>
          </a:prstGeom>
          <a:noFill/>
          <a:ln>
            <a:noFill/>
          </a:ln>
        </p:spPr>
      </p:pic>
      <p:sp>
        <p:nvSpPr>
          <p:cNvPr id="290" name="Google Shape;290;p38"/>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291" name="Google Shape;29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VAE - Faces </a:t>
            </a:r>
            <a:r>
              <a:rPr lang="en"/>
              <a:t>in</a:t>
            </a:r>
            <a:r>
              <a:rPr lang="en"/>
              <a:t> the Wild</a:t>
            </a:r>
            <a:endParaRPr/>
          </a:p>
        </p:txBody>
      </p:sp>
      <p:sp>
        <p:nvSpPr>
          <p:cNvPr id="297" name="Google Shape;297;p39"/>
          <p:cNvSpPr txBox="1"/>
          <p:nvPr/>
        </p:nvSpPr>
        <p:spPr>
          <a:xfrm>
            <a:off x="0" y="4776950"/>
            <a:ext cx="91440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https://www.youtube.com/watch?v=XNZIN7Jh3Sg</a:t>
            </a:r>
            <a:endParaRPr/>
          </a:p>
        </p:txBody>
      </p:sp>
      <p:pic>
        <p:nvPicPr>
          <p:cNvPr descr="Sampling random paths in 512 dim latent space.&#10;&#10;Trained on Labeled Faces in the Wild (LFW) dataset&#10;&#10;Very similar to https://www.youtube.com/watch?v=ogBPFG6qGLM  using a convolutional/deconvolution encoder and decoder architecture instead.&#10;&#10;~2 hours to train on a GTX 980. &#10;&#10;Algorithm:&#10;http://arxiv.org/abs/1312.6114 (Auto-Encoding VB, ICLR 2014)&#10;http://arxiv.org/abs/1411.5928 (Generative Convolutional Model)" id="298" name="Google Shape;298;p39" title="Face manifold from conv/deconv variational autoencoder">
            <a:hlinkClick r:id="rId4"/>
          </p:cNvPr>
          <p:cNvPicPr preferRelativeResize="0"/>
          <p:nvPr/>
        </p:nvPicPr>
        <p:blipFill>
          <a:blip r:embed="rId5">
            <a:alphaModFix/>
          </a:blip>
          <a:stretch>
            <a:fillRect/>
          </a:stretch>
        </p:blipFill>
        <p:spPr>
          <a:xfrm>
            <a:off x="3225050" y="1278313"/>
            <a:ext cx="4305300" cy="3228975"/>
          </a:xfrm>
          <a:prstGeom prst="rect">
            <a:avLst/>
          </a:prstGeom>
          <a:noFill/>
          <a:ln>
            <a:noFill/>
          </a:ln>
        </p:spPr>
      </p:pic>
      <p:sp>
        <p:nvSpPr>
          <p:cNvPr id="299" name="Google Shape;299;p39"/>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300" name="Google Shape;30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VQ-</a:t>
            </a:r>
            <a:r>
              <a:rPr lang="en"/>
              <a:t>VAE - Images</a:t>
            </a:r>
            <a:endParaRPr/>
          </a:p>
        </p:txBody>
      </p:sp>
      <p:sp>
        <p:nvSpPr>
          <p:cNvPr id="306" name="Google Shape;306;p40"/>
          <p:cNvSpPr txBox="1"/>
          <p:nvPr/>
        </p:nvSpPr>
        <p:spPr>
          <a:xfrm>
            <a:off x="0" y="4769075"/>
            <a:ext cx="91440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https://arxiv.org/abs/1711.00937</a:t>
            </a:r>
            <a:endParaRPr/>
          </a:p>
        </p:txBody>
      </p:sp>
      <p:pic>
        <p:nvPicPr>
          <p:cNvPr id="307" name="Google Shape;307;p40"/>
          <p:cNvPicPr preferRelativeResize="0"/>
          <p:nvPr/>
        </p:nvPicPr>
        <p:blipFill>
          <a:blip r:embed="rId4">
            <a:alphaModFix/>
          </a:blip>
          <a:stretch>
            <a:fillRect/>
          </a:stretch>
        </p:blipFill>
        <p:spPr>
          <a:xfrm>
            <a:off x="2341601" y="1374950"/>
            <a:ext cx="6438899" cy="2488915"/>
          </a:xfrm>
          <a:prstGeom prst="rect">
            <a:avLst/>
          </a:prstGeom>
          <a:noFill/>
          <a:ln>
            <a:noFill/>
          </a:ln>
        </p:spPr>
      </p:pic>
      <p:sp>
        <p:nvSpPr>
          <p:cNvPr id="308" name="Google Shape;308;p40"/>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309" name="Google Shape;30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VQ-VAE - Audio</a:t>
            </a:r>
            <a:endParaRPr/>
          </a:p>
        </p:txBody>
      </p:sp>
      <p:sp>
        <p:nvSpPr>
          <p:cNvPr id="315" name="Google Shape;315;p41"/>
          <p:cNvSpPr txBox="1"/>
          <p:nvPr/>
        </p:nvSpPr>
        <p:spPr>
          <a:xfrm>
            <a:off x="0" y="4713900"/>
            <a:ext cx="91440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https://avdnoord.github.io/homepage/vqvae/</a:t>
            </a:r>
            <a:endParaRPr/>
          </a:p>
        </p:txBody>
      </p:sp>
      <p:sp>
        <p:nvSpPr>
          <p:cNvPr id="316" name="Google Shape;316;p41"/>
          <p:cNvSpPr txBox="1"/>
          <p:nvPr>
            <p:ph idx="1" type="body"/>
          </p:nvPr>
        </p:nvSpPr>
        <p:spPr>
          <a:xfrm>
            <a:off x="2410100" y="1290975"/>
            <a:ext cx="6047400" cy="3002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800">
              <a:solidFill>
                <a:srgbClr val="000000"/>
              </a:solidFill>
            </a:endParaRPr>
          </a:p>
          <a:p>
            <a:pPr indent="0" lvl="0" marL="0" rtl="0" algn="l">
              <a:lnSpc>
                <a:spcPct val="100000"/>
              </a:lnSpc>
              <a:spcBef>
                <a:spcPts val="0"/>
              </a:spcBef>
              <a:spcAft>
                <a:spcPts val="0"/>
              </a:spcAft>
              <a:buNone/>
            </a:pPr>
            <a:r>
              <a:rPr lang="en" sz="1800">
                <a:solidFill>
                  <a:srgbClr val="000000"/>
                </a:solidFill>
              </a:rPr>
              <a:t>Original Voice</a:t>
            </a:r>
            <a:endParaRPr sz="1800">
              <a:solidFill>
                <a:srgbClr val="000000"/>
              </a:solidFill>
            </a:endParaRPr>
          </a:p>
          <a:p>
            <a:pPr indent="0" lvl="0" marL="0" rtl="0" algn="l">
              <a:lnSpc>
                <a:spcPct val="100000"/>
              </a:lnSpc>
              <a:spcBef>
                <a:spcPts val="0"/>
              </a:spcBef>
              <a:spcAft>
                <a:spcPts val="0"/>
              </a:spcAft>
              <a:buNone/>
            </a:pPr>
            <a:r>
              <a:t/>
            </a:r>
            <a:endParaRPr sz="1800">
              <a:solidFill>
                <a:srgbClr val="000000"/>
              </a:solidFill>
            </a:endParaRPr>
          </a:p>
          <a:p>
            <a:pPr indent="0" lvl="0" marL="0" rtl="0" algn="l">
              <a:lnSpc>
                <a:spcPct val="100000"/>
              </a:lnSpc>
              <a:spcBef>
                <a:spcPts val="0"/>
              </a:spcBef>
              <a:spcAft>
                <a:spcPts val="0"/>
              </a:spcAft>
              <a:buNone/>
            </a:pPr>
            <a:r>
              <a:t/>
            </a:r>
            <a:endParaRPr sz="1800">
              <a:solidFill>
                <a:srgbClr val="000000"/>
              </a:solidFill>
            </a:endParaRPr>
          </a:p>
          <a:p>
            <a:pPr indent="0" lvl="0" marL="0" rtl="0" algn="l">
              <a:lnSpc>
                <a:spcPct val="100000"/>
              </a:lnSpc>
              <a:spcBef>
                <a:spcPts val="0"/>
              </a:spcBef>
              <a:spcAft>
                <a:spcPts val="0"/>
              </a:spcAft>
              <a:buNone/>
            </a:pPr>
            <a:r>
              <a:t/>
            </a:r>
            <a:endParaRPr sz="1800">
              <a:solidFill>
                <a:srgbClr val="000000"/>
              </a:solidFill>
            </a:endParaRPr>
          </a:p>
          <a:p>
            <a:pPr indent="0" lvl="0" marL="0" rtl="0" algn="l">
              <a:lnSpc>
                <a:spcPct val="100000"/>
              </a:lnSpc>
              <a:spcBef>
                <a:spcPts val="0"/>
              </a:spcBef>
              <a:spcAft>
                <a:spcPts val="0"/>
              </a:spcAft>
              <a:buNone/>
            </a:pPr>
            <a:r>
              <a:t/>
            </a:r>
            <a:endParaRPr sz="1800">
              <a:solidFill>
                <a:srgbClr val="000000"/>
              </a:solidFill>
            </a:endParaRPr>
          </a:p>
          <a:p>
            <a:pPr indent="0" lvl="0" marL="0" rtl="0" algn="l">
              <a:lnSpc>
                <a:spcPct val="100000"/>
              </a:lnSpc>
              <a:spcBef>
                <a:spcPts val="0"/>
              </a:spcBef>
              <a:spcAft>
                <a:spcPts val="0"/>
              </a:spcAft>
              <a:buNone/>
            </a:pPr>
            <a:r>
              <a:rPr lang="en" sz="1800">
                <a:solidFill>
                  <a:srgbClr val="000000"/>
                </a:solidFill>
              </a:rPr>
              <a:t>Transfer to a new (given) voice</a:t>
            </a:r>
            <a:endParaRPr sz="1800">
              <a:solidFill>
                <a:srgbClr val="000000"/>
              </a:solidFill>
            </a:endParaRPr>
          </a:p>
        </p:txBody>
      </p:sp>
      <p:sp>
        <p:nvSpPr>
          <p:cNvPr id="317" name="Google Shape;317;p41"/>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b="1" lang="en" sz="1800">
                <a:solidFill>
                  <a:srgbClr val="85200C"/>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pic>
        <p:nvPicPr>
          <p:cNvPr id="318" name="Google Shape;318;p41" title="pt3_source1.wav">
            <a:hlinkClick r:id="rId4"/>
          </p:cNvPr>
          <p:cNvPicPr preferRelativeResize="0"/>
          <p:nvPr/>
        </p:nvPicPr>
        <p:blipFill>
          <a:blip r:embed="rId5">
            <a:alphaModFix/>
          </a:blip>
          <a:stretch>
            <a:fillRect/>
          </a:stretch>
        </p:blipFill>
        <p:spPr>
          <a:xfrm>
            <a:off x="2551675" y="2224275"/>
            <a:ext cx="381700" cy="381700"/>
          </a:xfrm>
          <a:prstGeom prst="rect">
            <a:avLst/>
          </a:prstGeom>
          <a:noFill/>
          <a:ln>
            <a:noFill/>
          </a:ln>
        </p:spPr>
      </p:pic>
      <p:pic>
        <p:nvPicPr>
          <p:cNvPr id="319" name="Google Shape;319;p41" title="pt3_transfer1.wav">
            <a:hlinkClick r:id="rId6"/>
          </p:cNvPr>
          <p:cNvPicPr preferRelativeResize="0"/>
          <p:nvPr/>
        </p:nvPicPr>
        <p:blipFill>
          <a:blip r:embed="rId5">
            <a:alphaModFix/>
          </a:blip>
          <a:stretch>
            <a:fillRect/>
          </a:stretch>
        </p:blipFill>
        <p:spPr>
          <a:xfrm>
            <a:off x="2551675" y="3534150"/>
            <a:ext cx="381700" cy="381700"/>
          </a:xfrm>
          <a:prstGeom prst="rect">
            <a:avLst/>
          </a:prstGeom>
          <a:noFill/>
          <a:ln>
            <a:noFill/>
          </a:ln>
        </p:spPr>
      </p:pic>
      <p:sp>
        <p:nvSpPr>
          <p:cNvPr id="320" name="Google Shape;32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Grading (slide from course 1)</a:t>
            </a:r>
            <a:endParaRPr/>
          </a:p>
        </p:txBody>
      </p:sp>
      <p:graphicFrame>
        <p:nvGraphicFramePr>
          <p:cNvPr id="82" name="Google Shape;82;p15"/>
          <p:cNvGraphicFramePr/>
          <p:nvPr/>
        </p:nvGraphicFramePr>
        <p:xfrm>
          <a:off x="311688" y="1424263"/>
          <a:ext cx="3000000" cy="3000000"/>
        </p:xfrm>
        <a:graphic>
          <a:graphicData uri="http://schemas.openxmlformats.org/drawingml/2006/table">
            <a:tbl>
              <a:tblPr>
                <a:noFill/>
                <a:tableStyleId>{5BB84CA1-88AC-4FB1-BBB9-21F25A834F65}</a:tableStyleId>
              </a:tblPr>
              <a:tblGrid>
                <a:gridCol w="5539550"/>
                <a:gridCol w="1413100"/>
                <a:gridCol w="1567950"/>
              </a:tblGrid>
              <a:tr h="355875">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0000"/>
                          </a:solidFill>
                          <a:latin typeface="PT Sans Narrow"/>
                          <a:ea typeface="PT Sans Narrow"/>
                          <a:cs typeface="PT Sans Narrow"/>
                          <a:sym typeface="PT Sans Narrow"/>
                        </a:rPr>
                        <a:t>Requirements</a:t>
                      </a:r>
                      <a:endParaRPr b="1">
                        <a:solidFill>
                          <a:srgbClr val="FF0000"/>
                        </a:solidFill>
                        <a:latin typeface="PT Sans Narrow"/>
                        <a:ea typeface="PT Sans Narrow"/>
                        <a:cs typeface="PT Sans Narrow"/>
                        <a:sym typeface="PT Sans Narrow"/>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55875">
                <a:tc>
                  <a:txBody>
                    <a:bodyPr/>
                    <a:lstStyle/>
                    <a:p>
                      <a:pPr indent="0" lvl="0" marL="0" rtl="0" algn="l">
                        <a:spcBef>
                          <a:spcPts val="0"/>
                        </a:spcBef>
                        <a:spcAft>
                          <a:spcPts val="0"/>
                        </a:spcAft>
                        <a:buNone/>
                      </a:pPr>
                      <a:r>
                        <a:rPr lang="en">
                          <a:latin typeface="PT Sans Narrow"/>
                          <a:ea typeface="PT Sans Narrow"/>
                          <a:cs typeface="PT Sans Narrow"/>
                          <a:sym typeface="PT Sans Narrow"/>
                        </a:rPr>
                        <a:t>Assignment 1</a:t>
                      </a:r>
                      <a:endParaRPr>
                        <a:latin typeface="PT Sans Narrow"/>
                        <a:ea typeface="PT Sans Narrow"/>
                        <a:cs typeface="PT Sans Narrow"/>
                        <a:sym typeface="PT Sans Narrow"/>
                      </a:endParaRPr>
                    </a:p>
                  </a:txBody>
                  <a:tcPr marT="91425" marB="91425" marR="91425" marL="91425">
                    <a:lnL cap="flat" cmpd="sng" w="28575">
                      <a:solidFill>
                        <a:schemeClr val="accent1"/>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FF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T Sans Narrow"/>
                          <a:ea typeface="PT Sans Narrow"/>
                          <a:cs typeface="PT Sans Narrow"/>
                          <a:sym typeface="PT Sans Narrow"/>
                        </a:rPr>
                        <a:t>2 points</a:t>
                      </a:r>
                      <a:endParaRPr>
                        <a:latin typeface="PT Sans Narrow"/>
                        <a:ea typeface="PT Sans Narrow"/>
                        <a:cs typeface="PT Sans Narrow"/>
                        <a:sym typeface="PT Sans Narr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FF0000"/>
                      </a:solidFill>
                      <a:prstDash val="solid"/>
                      <a:round/>
                      <a:headEnd len="sm" w="sm" type="none"/>
                      <a:tailEnd len="sm" w="sm" type="none"/>
                    </a:lnT>
                    <a:lnB cap="flat" cmpd="sng" w="9525">
                      <a:solidFill>
                        <a:srgbClr val="9E9E9E"/>
                      </a:solidFill>
                      <a:prstDash val="solid"/>
                      <a:round/>
                      <a:headEnd len="sm" w="sm" type="none"/>
                      <a:tailEnd len="sm" w="sm" type="none"/>
                    </a:lnB>
                  </a:tcPr>
                </a:tc>
                <a:tc rowSpan="4">
                  <a:txBody>
                    <a:bodyPr/>
                    <a:lstStyle/>
                    <a:p>
                      <a:pPr indent="0" lvl="0" marL="0" rtl="0" algn="ctr">
                        <a:spcBef>
                          <a:spcPts val="0"/>
                        </a:spcBef>
                        <a:spcAft>
                          <a:spcPts val="0"/>
                        </a:spcAft>
                        <a:buNone/>
                      </a:pPr>
                      <a:r>
                        <a:rPr b="1" lang="en">
                          <a:solidFill>
                            <a:srgbClr val="FF0000"/>
                          </a:solidFill>
                          <a:latin typeface="PT Sans Narrow"/>
                          <a:ea typeface="PT Sans Narrow"/>
                          <a:cs typeface="PT Sans Narrow"/>
                          <a:sym typeface="PT Sans Narrow"/>
                        </a:rPr>
                        <a:t>50%</a:t>
                      </a:r>
                      <a:endParaRPr b="1">
                        <a:solidFill>
                          <a:srgbClr val="FF0000"/>
                        </a:solidFill>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55875">
                <a:tc>
                  <a:txBody>
                    <a:bodyPr/>
                    <a:lstStyle/>
                    <a:p>
                      <a:pPr indent="0" lvl="0" marL="0" rtl="0" algn="l">
                        <a:spcBef>
                          <a:spcPts val="0"/>
                        </a:spcBef>
                        <a:spcAft>
                          <a:spcPts val="0"/>
                        </a:spcAft>
                        <a:buNone/>
                      </a:pPr>
                      <a:r>
                        <a:rPr lang="en">
                          <a:latin typeface="PT Sans Narrow"/>
                          <a:ea typeface="PT Sans Narrow"/>
                          <a:cs typeface="PT Sans Narrow"/>
                          <a:sym typeface="PT Sans Narrow"/>
                        </a:rPr>
                        <a:t>Assignment 2</a:t>
                      </a:r>
                      <a:endParaRPr>
                        <a:latin typeface="PT Sans Narrow"/>
                        <a:ea typeface="PT Sans Narrow"/>
                        <a:cs typeface="PT Sans Narrow"/>
                        <a:sym typeface="PT Sans Narrow"/>
                      </a:endParaRPr>
                    </a:p>
                  </a:txBody>
                  <a:tcPr marT="91425" marB="91425" marR="91425" marL="91425">
                    <a:lnL cap="flat" cmpd="sng" w="28575">
                      <a:solidFill>
                        <a:schemeClr val="accent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T Sans Narrow"/>
                          <a:ea typeface="PT Sans Narrow"/>
                          <a:cs typeface="PT Sans Narrow"/>
                          <a:sym typeface="PT Sans Narrow"/>
                        </a:rPr>
                        <a:t>2 points</a:t>
                      </a:r>
                      <a:endParaRPr>
                        <a:latin typeface="PT Sans Narrow"/>
                        <a:ea typeface="PT Sans Narrow"/>
                        <a:cs typeface="PT Sans Narrow"/>
                        <a:sym typeface="PT Sans Narr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r>
              <a:tr h="355875">
                <a:tc>
                  <a:txBody>
                    <a:bodyPr/>
                    <a:lstStyle/>
                    <a:p>
                      <a:pPr indent="0" lvl="0" marL="0" rtl="0" algn="l">
                        <a:spcBef>
                          <a:spcPts val="0"/>
                        </a:spcBef>
                        <a:spcAft>
                          <a:spcPts val="0"/>
                        </a:spcAft>
                        <a:buNone/>
                      </a:pPr>
                      <a:r>
                        <a:rPr lang="en">
                          <a:latin typeface="PT Sans Narrow"/>
                          <a:ea typeface="PT Sans Narrow"/>
                          <a:cs typeface="PT Sans Narrow"/>
                          <a:sym typeface="PT Sans Narrow"/>
                        </a:rPr>
                        <a:t>3 x Speed Tests</a:t>
                      </a:r>
                      <a:endParaRPr>
                        <a:latin typeface="PT Sans Narrow"/>
                        <a:ea typeface="PT Sans Narrow"/>
                        <a:cs typeface="PT Sans Narrow"/>
                        <a:sym typeface="PT Sans Narrow"/>
                      </a:endParaRPr>
                    </a:p>
                  </a:txBody>
                  <a:tcPr marT="91425" marB="91425" marR="91425" marL="91425">
                    <a:lnL cap="flat" cmpd="sng" w="28575">
                      <a:solidFill>
                        <a:schemeClr val="accent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T Sans Narrow"/>
                          <a:ea typeface="PT Sans Narrow"/>
                          <a:cs typeface="PT Sans Narrow"/>
                          <a:sym typeface="PT Sans Narrow"/>
                        </a:rPr>
                        <a:t>1 point</a:t>
                      </a:r>
                      <a:endParaRPr>
                        <a:latin typeface="PT Sans Narrow"/>
                        <a:ea typeface="PT Sans Narrow"/>
                        <a:cs typeface="PT Sans Narrow"/>
                        <a:sym typeface="PT Sans Narr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r>
              <a:tr h="355875">
                <a:tc>
                  <a:txBody>
                    <a:bodyPr/>
                    <a:lstStyle/>
                    <a:p>
                      <a:pPr indent="0" lvl="0" marL="0" rtl="0" algn="l">
                        <a:spcBef>
                          <a:spcPts val="0"/>
                        </a:spcBef>
                        <a:spcAft>
                          <a:spcPts val="0"/>
                        </a:spcAft>
                        <a:buNone/>
                      </a:pPr>
                      <a:r>
                        <a:rPr lang="en">
                          <a:latin typeface="PT Sans Narrow"/>
                          <a:ea typeface="PT Sans Narrow"/>
                          <a:cs typeface="PT Sans Narrow"/>
                          <a:sym typeface="PT Sans Narrow"/>
                        </a:rPr>
                        <a:t>[</a:t>
                      </a:r>
                      <a:r>
                        <a:rPr b="1" lang="en">
                          <a:latin typeface="PT Sans Narrow"/>
                          <a:ea typeface="PT Sans Narrow"/>
                          <a:cs typeface="PT Sans Narrow"/>
                          <a:sym typeface="PT Sans Narrow"/>
                        </a:rPr>
                        <a:t>BONUS</a:t>
                      </a:r>
                      <a:r>
                        <a:rPr lang="en">
                          <a:latin typeface="PT Sans Narrow"/>
                          <a:ea typeface="PT Sans Narrow"/>
                          <a:cs typeface="PT Sans Narrow"/>
                          <a:sym typeface="PT Sans Narrow"/>
                        </a:rPr>
                        <a:t>] Good answers / questions during lectures and labs </a:t>
                      </a:r>
                      <a:endParaRPr>
                        <a:latin typeface="PT Sans Narrow"/>
                        <a:ea typeface="PT Sans Narrow"/>
                        <a:cs typeface="PT Sans Narrow"/>
                        <a:sym typeface="PT Sans Narrow"/>
                      </a:endParaRPr>
                    </a:p>
                  </a:txBody>
                  <a:tcPr marT="91425" marB="91425" marR="91425" marL="91425">
                    <a:lnL cap="flat" cmpd="sng" w="28575">
                      <a:solidFill>
                        <a:schemeClr val="accent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latin typeface="PT Sans Narrow"/>
                          <a:ea typeface="PT Sans Narrow"/>
                          <a:cs typeface="PT Sans Narrow"/>
                          <a:sym typeface="PT Sans Narrow"/>
                        </a:rPr>
                        <a:t>max 2 points</a:t>
                      </a:r>
                      <a:endParaRPr>
                        <a:latin typeface="PT Sans Narrow"/>
                        <a:ea typeface="PT Sans Narrow"/>
                        <a:cs typeface="PT Sans Narrow"/>
                        <a:sym typeface="PT Sans Narr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accent1"/>
                      </a:solidFill>
                      <a:prstDash val="solid"/>
                      <a:round/>
                      <a:headEnd len="sm" w="sm" type="none"/>
                      <a:tailEnd len="sm" w="sm" type="none"/>
                    </a:lnB>
                  </a:tcPr>
                </a:tc>
                <a:tc vMerge="1"/>
              </a:tr>
              <a:tr h="355875">
                <a:tc>
                  <a:txBody>
                    <a:bodyPr/>
                    <a:lstStyle/>
                    <a:p>
                      <a:pPr indent="0" lvl="0" marL="0" rtl="0" algn="l">
                        <a:spcBef>
                          <a:spcPts val="0"/>
                        </a:spcBef>
                        <a:spcAft>
                          <a:spcPts val="0"/>
                        </a:spcAft>
                        <a:buNone/>
                      </a:pPr>
                      <a:r>
                        <a:rPr lang="en">
                          <a:latin typeface="PT Sans Narrow"/>
                          <a:ea typeface="PT Sans Narrow"/>
                          <a:cs typeface="PT Sans Narrow"/>
                          <a:sym typeface="PT Sans Narrow"/>
                        </a:rPr>
                        <a:t>Project</a:t>
                      </a:r>
                      <a:endParaRPr>
                        <a:latin typeface="PT Sans Narrow"/>
                        <a:ea typeface="PT Sans Narrow"/>
                        <a:cs typeface="PT Sans Narrow"/>
                        <a:sym typeface="PT Sans Narrow"/>
                      </a:endParaRPr>
                    </a:p>
                  </a:txBody>
                  <a:tcPr marT="91425" marB="91425" marR="91425" marL="91425">
                    <a:lnL cap="flat" cmpd="sng" w="28575">
                      <a:solidFill>
                        <a:schemeClr val="accent1"/>
                      </a:solidFill>
                      <a:prstDash val="solid"/>
                      <a:round/>
                      <a:headEnd len="sm" w="sm" type="none"/>
                      <a:tailEnd len="sm" w="sm" type="none"/>
                    </a:lnL>
                    <a:lnT cap="flat" cmpd="sng" w="28575">
                      <a:solidFill>
                        <a:schemeClr val="accent1"/>
                      </a:solidFill>
                      <a:prstDash val="solid"/>
                      <a:round/>
                      <a:headEnd len="sm" w="sm" type="none"/>
                      <a:tailEnd len="sm" w="sm" type="none"/>
                    </a:lnT>
                  </a:tcPr>
                </a:tc>
                <a:tc>
                  <a:txBody>
                    <a:bodyPr/>
                    <a:lstStyle/>
                    <a:p>
                      <a:pPr indent="0" lvl="0" marL="0" rtl="0" algn="l">
                        <a:spcBef>
                          <a:spcPts val="0"/>
                        </a:spcBef>
                        <a:spcAft>
                          <a:spcPts val="0"/>
                        </a:spcAft>
                        <a:buNone/>
                      </a:pPr>
                      <a:r>
                        <a:rPr lang="en">
                          <a:latin typeface="PT Sans Narrow"/>
                          <a:ea typeface="PT Sans Narrow"/>
                          <a:cs typeface="PT Sans Narrow"/>
                          <a:sym typeface="PT Sans Narrow"/>
                        </a:rPr>
                        <a:t>5 points</a:t>
                      </a:r>
                      <a:endParaRPr>
                        <a:latin typeface="PT Sans Narrow"/>
                        <a:ea typeface="PT Sans Narrow"/>
                        <a:cs typeface="PT Sans Narrow"/>
                        <a:sym typeface="PT Sans Narrow"/>
                      </a:endParaRPr>
                    </a:p>
                  </a:txBody>
                  <a:tcPr marT="91425" marB="91425" marR="91425" marL="91425">
                    <a:lnT cap="flat" cmpd="sng" w="28575">
                      <a:solidFill>
                        <a:schemeClr val="accent1"/>
                      </a:solidFill>
                      <a:prstDash val="solid"/>
                      <a:round/>
                      <a:headEnd len="sm" w="sm" type="none"/>
                      <a:tailEnd len="sm" w="sm" type="none"/>
                    </a:lnT>
                  </a:tcPr>
                </a:tc>
                <a:tc rowSpan="2">
                  <a:txBody>
                    <a:bodyPr/>
                    <a:lstStyle/>
                    <a:p>
                      <a:pPr indent="0" lvl="0" marL="0" rtl="0" algn="ctr">
                        <a:spcBef>
                          <a:spcPts val="0"/>
                        </a:spcBef>
                        <a:spcAft>
                          <a:spcPts val="0"/>
                        </a:spcAft>
                        <a:buNone/>
                      </a:pPr>
                      <a:r>
                        <a:rPr b="1" lang="en">
                          <a:solidFill>
                            <a:srgbClr val="FF0000"/>
                          </a:solidFill>
                          <a:latin typeface="PT Sans Narrow"/>
                          <a:ea typeface="PT Sans Narrow"/>
                          <a:cs typeface="PT Sans Narrow"/>
                          <a:sym typeface="PT Sans Narrow"/>
                        </a:rPr>
                        <a:t>50%</a:t>
                      </a:r>
                      <a:endParaRPr b="1">
                        <a:solidFill>
                          <a:srgbClr val="FF0000"/>
                        </a:solidFill>
                        <a:latin typeface="PT Sans Narrow"/>
                        <a:ea typeface="PT Sans Narrow"/>
                        <a:cs typeface="PT Sans Narrow"/>
                        <a:sym typeface="PT Sans Narrow"/>
                      </a:endParaRPr>
                    </a:p>
                  </a:txBody>
                  <a:tcPr marT="91425" marB="91425" marR="91425" marL="91425" anchor="ctr">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503900">
                <a:tc>
                  <a:txBody>
                    <a:bodyPr/>
                    <a:lstStyle/>
                    <a:p>
                      <a:pPr indent="0" lvl="0" marL="0" rtl="0" algn="l">
                        <a:spcBef>
                          <a:spcPts val="0"/>
                        </a:spcBef>
                        <a:spcAft>
                          <a:spcPts val="0"/>
                        </a:spcAft>
                        <a:buNone/>
                      </a:pPr>
                      <a:r>
                        <a:rPr lang="en">
                          <a:latin typeface="PT Sans Narrow"/>
                          <a:ea typeface="PT Sans Narrow"/>
                          <a:cs typeface="PT Sans Narrow"/>
                          <a:sym typeface="PT Sans Narrow"/>
                        </a:rPr>
                        <a:t>[</a:t>
                      </a:r>
                      <a:r>
                        <a:rPr b="1" lang="en">
                          <a:latin typeface="PT Sans Narrow"/>
                          <a:ea typeface="PT Sans Narrow"/>
                          <a:cs typeface="PT Sans Narrow"/>
                          <a:sym typeface="PT Sans Narrow"/>
                        </a:rPr>
                        <a:t>BONUS</a:t>
                      </a:r>
                      <a:r>
                        <a:rPr lang="en">
                          <a:latin typeface="PT Sans Narrow"/>
                          <a:ea typeface="PT Sans Narrow"/>
                          <a:cs typeface="PT Sans Narrow"/>
                          <a:sym typeface="PT Sans Narrow"/>
                        </a:rPr>
                        <a:t>] Good interventions / questions during the poster session</a:t>
                      </a:r>
                      <a:endParaRPr>
                        <a:latin typeface="PT Sans Narrow"/>
                        <a:ea typeface="PT Sans Narrow"/>
                        <a:cs typeface="PT Sans Narrow"/>
                        <a:sym typeface="PT Sans Narrow"/>
                      </a:endParaRPr>
                    </a:p>
                  </a:txBody>
                  <a:tcPr marT="91425" marB="91425" marR="91425" marL="91425">
                    <a:lnL cap="flat" cmpd="sng" w="28575">
                      <a:solidFill>
                        <a:schemeClr val="accent1"/>
                      </a:solidFill>
                      <a:prstDash val="solid"/>
                      <a:round/>
                      <a:headEnd len="sm" w="sm" type="none"/>
                      <a:tailEnd len="sm" w="sm" type="none"/>
                    </a:lnL>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latin typeface="PT Sans Narrow"/>
                          <a:ea typeface="PT Sans Narrow"/>
                          <a:cs typeface="PT Sans Narrow"/>
                          <a:sym typeface="PT Sans Narrow"/>
                        </a:rPr>
                        <a:t>max 1 point</a:t>
                      </a:r>
                      <a:endParaRPr>
                        <a:latin typeface="PT Sans Narrow"/>
                        <a:ea typeface="PT Sans Narrow"/>
                        <a:cs typeface="PT Sans Narrow"/>
                        <a:sym typeface="PT Sans Narrow"/>
                      </a:endParaRPr>
                    </a:p>
                  </a:txBody>
                  <a:tcPr marT="91425" marB="91425" marR="91425" marL="91425">
                    <a:lnB cap="flat" cmpd="sng" w="28575">
                      <a:solidFill>
                        <a:schemeClr val="accent1"/>
                      </a:solidFill>
                      <a:prstDash val="solid"/>
                      <a:round/>
                      <a:headEnd len="sm" w="sm" type="none"/>
                      <a:tailEnd len="sm" w="sm" type="none"/>
                    </a:lnB>
                  </a:tcPr>
                </a:tc>
                <a:tc vMerge="1"/>
              </a:tr>
            </a:tbl>
          </a:graphicData>
        </a:graphic>
      </p:graphicFrame>
      <p:sp>
        <p:nvSpPr>
          <p:cNvPr id="83" name="Google Shape;83;p15"/>
          <p:cNvSpPr txBox="1"/>
          <p:nvPr/>
        </p:nvSpPr>
        <p:spPr>
          <a:xfrm>
            <a:off x="311700" y="4305425"/>
            <a:ext cx="8481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T Sans Narrow"/>
              <a:buChar char="●"/>
            </a:pPr>
            <a:r>
              <a:rPr lang="en">
                <a:latin typeface="PT Sans Narrow"/>
                <a:ea typeface="PT Sans Narrow"/>
                <a:cs typeface="PT Sans Narrow"/>
                <a:sym typeface="PT Sans Narrow"/>
              </a:rPr>
              <a:t>50% rule applies over full scores (does not take into account time penalties)</a:t>
            </a:r>
            <a:endParaRPr>
              <a:latin typeface="PT Sans Narrow"/>
              <a:ea typeface="PT Sans Narrow"/>
              <a:cs typeface="PT Sans Narrow"/>
              <a:sym typeface="PT Sans Narrow"/>
            </a:endParaRPr>
          </a:p>
          <a:p>
            <a:pPr indent="-317500" lvl="0" marL="457200" rtl="0" algn="l">
              <a:spcBef>
                <a:spcPts val="0"/>
              </a:spcBef>
              <a:spcAft>
                <a:spcPts val="0"/>
              </a:spcAft>
              <a:buSzPts val="1400"/>
              <a:buFont typeface="PT Sans Narrow"/>
              <a:buChar char="●"/>
            </a:pPr>
            <a:r>
              <a:rPr lang="en">
                <a:latin typeface="PT Sans Narrow"/>
                <a:ea typeface="PT Sans Narrow"/>
                <a:cs typeface="PT Sans Narrow"/>
                <a:sym typeface="PT Sans Narrow"/>
              </a:rPr>
              <a:t>Maximum 13 points :)</a:t>
            </a:r>
            <a:endParaRPr>
              <a:latin typeface="PT Sans Narrow"/>
              <a:ea typeface="PT Sans Narrow"/>
              <a:cs typeface="PT Sans Narrow"/>
              <a:sym typeface="PT Sans Narrow"/>
            </a:endParaRPr>
          </a:p>
        </p:txBody>
      </p:sp>
      <p:sp>
        <p:nvSpPr>
          <p:cNvPr id="84" name="Google Shape;8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Adversarial Networks</a:t>
            </a:r>
            <a:endParaRPr/>
          </a:p>
        </p:txBody>
      </p:sp>
      <p:sp>
        <p:nvSpPr>
          <p:cNvPr id="326" name="Google Shape;326;p42"/>
          <p:cNvSpPr txBox="1"/>
          <p:nvPr>
            <p:ph idx="2" type="body"/>
          </p:nvPr>
        </p:nvSpPr>
        <p:spPr>
          <a:xfrm>
            <a:off x="2740075" y="1266175"/>
            <a:ext cx="60921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 Networks, trained in an adversarial way:</a:t>
            </a:r>
            <a:endParaRPr/>
          </a:p>
          <a:p>
            <a:pPr indent="-317500" lvl="0" marL="457200" rtl="0" algn="l">
              <a:spcBef>
                <a:spcPts val="1200"/>
              </a:spcBef>
              <a:spcAft>
                <a:spcPts val="0"/>
              </a:spcAft>
              <a:buSzPts val="1400"/>
              <a:buChar char="●"/>
            </a:pPr>
            <a:r>
              <a:rPr b="1" lang="en"/>
              <a:t>Generator</a:t>
            </a:r>
            <a:endParaRPr b="1"/>
          </a:p>
          <a:p>
            <a:pPr indent="-304800" lvl="1" marL="914400" rtl="0" algn="l">
              <a:spcBef>
                <a:spcPts val="900"/>
              </a:spcBef>
              <a:spcAft>
                <a:spcPts val="0"/>
              </a:spcAft>
              <a:buSzPts val="1200"/>
              <a:buChar char="○"/>
            </a:pPr>
            <a:r>
              <a:rPr lang="en">
                <a:highlight>
                  <a:schemeClr val="lt1"/>
                </a:highlight>
              </a:rPr>
              <a:t>Learns to generate plausible data</a:t>
            </a:r>
            <a:endParaRPr>
              <a:highlight>
                <a:schemeClr val="lt1"/>
              </a:highlight>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Discriminator</a:t>
            </a:r>
            <a:endParaRPr b="1"/>
          </a:p>
          <a:p>
            <a:pPr indent="-304800" lvl="1" marL="914400" rtl="0" algn="l">
              <a:spcBef>
                <a:spcPts val="900"/>
              </a:spcBef>
              <a:spcAft>
                <a:spcPts val="0"/>
              </a:spcAft>
              <a:buSzPts val="1200"/>
              <a:buChar char="○"/>
            </a:pPr>
            <a:r>
              <a:rPr lang="en">
                <a:highlight>
                  <a:schemeClr val="lt1"/>
                </a:highlight>
              </a:rPr>
              <a:t>Learns to distinguish the real data from the generated ones</a:t>
            </a:r>
            <a:endParaRPr>
              <a:highlight>
                <a:schemeClr val="lt1"/>
              </a:highlight>
            </a:endParaRPr>
          </a:p>
          <a:p>
            <a:pPr indent="0" lvl="0" marL="0" rtl="0" algn="l">
              <a:spcBef>
                <a:spcPts val="0"/>
              </a:spcBef>
              <a:spcAft>
                <a:spcPts val="0"/>
              </a:spcAft>
              <a:buNone/>
            </a:pPr>
            <a:r>
              <a:t/>
            </a:r>
            <a:endParaRPr>
              <a:highlight>
                <a:schemeClr val="lt1"/>
              </a:highlight>
            </a:endParaRPr>
          </a:p>
          <a:p>
            <a:pPr indent="-317500" lvl="0" marL="457200" rtl="0" algn="l">
              <a:spcBef>
                <a:spcPts val="900"/>
              </a:spcBef>
              <a:spcAft>
                <a:spcPts val="0"/>
              </a:spcAft>
              <a:buSzPts val="1400"/>
              <a:buChar char="●"/>
            </a:pPr>
            <a:r>
              <a:rPr lang="en">
                <a:highlight>
                  <a:schemeClr val="lt1"/>
                </a:highlight>
              </a:rPr>
              <a:t>During training, they both become better step by step, by getting penalized when they are wrong</a:t>
            </a:r>
            <a:endParaRPr/>
          </a:p>
        </p:txBody>
      </p:sp>
      <p:sp>
        <p:nvSpPr>
          <p:cNvPr id="327" name="Google Shape;327;p42"/>
          <p:cNvSpPr txBox="1"/>
          <p:nvPr/>
        </p:nvSpPr>
        <p:spPr>
          <a:xfrm>
            <a:off x="0" y="4753300"/>
            <a:ext cx="9144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Generative Adversarial Nets</a:t>
            </a:r>
            <a:r>
              <a:rPr lang="en" sz="1100"/>
              <a:t> </a:t>
            </a:r>
            <a:endParaRPr/>
          </a:p>
        </p:txBody>
      </p:sp>
      <p:sp>
        <p:nvSpPr>
          <p:cNvPr id="328" name="Google Shape;328;p42"/>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329" name="Google Shape;32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Adversarial Networks</a:t>
            </a:r>
            <a:endParaRPr/>
          </a:p>
        </p:txBody>
      </p:sp>
      <p:sp>
        <p:nvSpPr>
          <p:cNvPr id="335" name="Google Shape;335;p43"/>
          <p:cNvSpPr txBox="1"/>
          <p:nvPr>
            <p:ph idx="1" type="body"/>
          </p:nvPr>
        </p:nvSpPr>
        <p:spPr>
          <a:xfrm>
            <a:off x="2747900" y="1342188"/>
            <a:ext cx="5755500" cy="3302700"/>
          </a:xfrm>
          <a:prstGeom prst="rect">
            <a:avLst/>
          </a:prstGeom>
        </p:spPr>
        <p:txBody>
          <a:bodyPr anchorCtr="0" anchor="t" bIns="91425" lIns="91425" spcFirstLastPara="1" rIns="91425" wrap="square" tIns="91425">
            <a:normAutofit/>
          </a:bodyPr>
          <a:lstStyle/>
          <a:p>
            <a:pPr indent="-317500" lvl="0" marL="457200" rtl="0" algn="l">
              <a:spcBef>
                <a:spcPts val="900"/>
              </a:spcBef>
              <a:spcAft>
                <a:spcPts val="0"/>
              </a:spcAft>
              <a:buClr>
                <a:srgbClr val="202124"/>
              </a:buClr>
              <a:buSzPts val="1400"/>
              <a:buChar char="●"/>
            </a:pPr>
            <a:r>
              <a:rPr lang="en" sz="1400">
                <a:solidFill>
                  <a:srgbClr val="202124"/>
                </a:solidFill>
                <a:highlight>
                  <a:srgbClr val="FFFFFF"/>
                </a:highlight>
              </a:rPr>
              <a:t>At the </a:t>
            </a:r>
            <a:r>
              <a:rPr lang="en" sz="1400">
                <a:solidFill>
                  <a:srgbClr val="202124"/>
                </a:solidFill>
                <a:highlight>
                  <a:srgbClr val="FFFFFF"/>
                </a:highlight>
              </a:rPr>
              <a:t>beginning</a:t>
            </a:r>
            <a:r>
              <a:rPr lang="en" sz="1400">
                <a:solidFill>
                  <a:srgbClr val="202124"/>
                </a:solidFill>
                <a:highlight>
                  <a:srgbClr val="FFFFFF"/>
                </a:highlight>
              </a:rPr>
              <a:t>, G is a very weak opponent</a:t>
            </a:r>
            <a:endParaRPr sz="1400">
              <a:solidFill>
                <a:srgbClr val="202124"/>
              </a:solidFill>
              <a:highlight>
                <a:srgbClr val="FFFFFF"/>
              </a:highlight>
            </a:endParaRPr>
          </a:p>
          <a:p>
            <a:pPr indent="0" lvl="0" marL="0" rtl="0" algn="l">
              <a:spcBef>
                <a:spcPts val="900"/>
              </a:spcBef>
              <a:spcAft>
                <a:spcPts val="900"/>
              </a:spcAft>
              <a:buNone/>
            </a:pPr>
            <a:r>
              <a:t/>
            </a:r>
            <a:endParaRPr sz="1200">
              <a:solidFill>
                <a:srgbClr val="202124"/>
              </a:solidFill>
              <a:highlight>
                <a:srgbClr val="FFFFFF"/>
              </a:highlight>
            </a:endParaRPr>
          </a:p>
        </p:txBody>
      </p:sp>
      <p:pic>
        <p:nvPicPr>
          <p:cNvPr id="336" name="Google Shape;336;p43"/>
          <p:cNvPicPr preferRelativeResize="0"/>
          <p:nvPr/>
        </p:nvPicPr>
        <p:blipFill>
          <a:blip r:embed="rId3">
            <a:alphaModFix/>
          </a:blip>
          <a:stretch>
            <a:fillRect/>
          </a:stretch>
        </p:blipFill>
        <p:spPr>
          <a:xfrm>
            <a:off x="3010237" y="1885575"/>
            <a:ext cx="4988598" cy="923600"/>
          </a:xfrm>
          <a:prstGeom prst="rect">
            <a:avLst/>
          </a:prstGeom>
          <a:noFill/>
          <a:ln>
            <a:noFill/>
          </a:ln>
        </p:spPr>
      </p:pic>
      <p:pic>
        <p:nvPicPr>
          <p:cNvPr id="337" name="Google Shape;337;p43"/>
          <p:cNvPicPr preferRelativeResize="0"/>
          <p:nvPr/>
        </p:nvPicPr>
        <p:blipFill>
          <a:blip r:embed="rId4">
            <a:alphaModFix/>
          </a:blip>
          <a:stretch>
            <a:fillRect/>
          </a:stretch>
        </p:blipFill>
        <p:spPr>
          <a:xfrm>
            <a:off x="3021027" y="2898625"/>
            <a:ext cx="4988601" cy="695049"/>
          </a:xfrm>
          <a:prstGeom prst="rect">
            <a:avLst/>
          </a:prstGeom>
          <a:noFill/>
          <a:ln>
            <a:noFill/>
          </a:ln>
        </p:spPr>
      </p:pic>
      <p:pic>
        <p:nvPicPr>
          <p:cNvPr id="338" name="Google Shape;338;p43"/>
          <p:cNvPicPr preferRelativeResize="0"/>
          <p:nvPr/>
        </p:nvPicPr>
        <p:blipFill>
          <a:blip r:embed="rId5">
            <a:alphaModFix/>
          </a:blip>
          <a:stretch>
            <a:fillRect/>
          </a:stretch>
        </p:blipFill>
        <p:spPr>
          <a:xfrm>
            <a:off x="3010225" y="3530727"/>
            <a:ext cx="4988599" cy="654432"/>
          </a:xfrm>
          <a:prstGeom prst="rect">
            <a:avLst/>
          </a:prstGeom>
          <a:noFill/>
          <a:ln>
            <a:noFill/>
          </a:ln>
        </p:spPr>
      </p:pic>
      <p:sp>
        <p:nvSpPr>
          <p:cNvPr id="339" name="Google Shape;339;p43"/>
          <p:cNvSpPr txBox="1"/>
          <p:nvPr/>
        </p:nvSpPr>
        <p:spPr>
          <a:xfrm>
            <a:off x="0" y="4753300"/>
            <a:ext cx="9144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https://developers.google.com/machine-learning/gan</a:t>
            </a:r>
            <a:endParaRPr/>
          </a:p>
        </p:txBody>
      </p:sp>
      <p:sp>
        <p:nvSpPr>
          <p:cNvPr id="340" name="Google Shape;340;p43"/>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341" name="Google Shape;34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Architecture</a:t>
            </a:r>
            <a:endParaRPr/>
          </a:p>
        </p:txBody>
      </p:sp>
      <p:sp>
        <p:nvSpPr>
          <p:cNvPr id="347" name="Google Shape;347;p44"/>
          <p:cNvSpPr txBox="1"/>
          <p:nvPr>
            <p:ph idx="1" type="body"/>
          </p:nvPr>
        </p:nvSpPr>
        <p:spPr>
          <a:xfrm>
            <a:off x="2732250" y="1299575"/>
            <a:ext cx="6099900" cy="3269400"/>
          </a:xfrm>
          <a:prstGeom prst="rect">
            <a:avLst/>
          </a:prstGeom>
        </p:spPr>
        <p:txBody>
          <a:bodyPr anchorCtr="0" anchor="t" bIns="91425" lIns="91425" spcFirstLastPara="1" rIns="91425" wrap="square" tIns="91425">
            <a:normAutofit/>
          </a:bodyPr>
          <a:lstStyle/>
          <a:p>
            <a:pPr indent="0" lvl="0" marL="0" rtl="0" algn="l">
              <a:spcBef>
                <a:spcPts val="900"/>
              </a:spcBef>
              <a:spcAft>
                <a:spcPts val="900"/>
              </a:spcAft>
              <a:buNone/>
            </a:pPr>
            <a:r>
              <a:rPr lang="en" sz="1200">
                <a:solidFill>
                  <a:srgbClr val="202124"/>
                </a:solidFill>
                <a:highlight>
                  <a:srgbClr val="FFFFFF"/>
                </a:highlight>
              </a:rPr>
              <a:t>Let the game begin and penalize both opponents when they are wrong.</a:t>
            </a:r>
            <a:endParaRPr sz="1200">
              <a:solidFill>
                <a:srgbClr val="202124"/>
              </a:solidFill>
              <a:highlight>
                <a:srgbClr val="FFFFFF"/>
              </a:highlight>
            </a:endParaRPr>
          </a:p>
        </p:txBody>
      </p:sp>
      <p:pic>
        <p:nvPicPr>
          <p:cNvPr id="348" name="Google Shape;348;p44"/>
          <p:cNvPicPr preferRelativeResize="0"/>
          <p:nvPr/>
        </p:nvPicPr>
        <p:blipFill>
          <a:blip r:embed="rId3">
            <a:alphaModFix/>
          </a:blip>
          <a:stretch>
            <a:fillRect/>
          </a:stretch>
        </p:blipFill>
        <p:spPr>
          <a:xfrm>
            <a:off x="2732250" y="1703100"/>
            <a:ext cx="5790649" cy="2590275"/>
          </a:xfrm>
          <a:prstGeom prst="rect">
            <a:avLst/>
          </a:prstGeom>
          <a:noFill/>
          <a:ln>
            <a:noFill/>
          </a:ln>
        </p:spPr>
      </p:pic>
      <p:sp>
        <p:nvSpPr>
          <p:cNvPr id="349" name="Google Shape;349;p44"/>
          <p:cNvSpPr txBox="1"/>
          <p:nvPr/>
        </p:nvSpPr>
        <p:spPr>
          <a:xfrm>
            <a:off x="0" y="4753300"/>
            <a:ext cx="9144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https://developers.google.com/machine-learning/gan</a:t>
            </a:r>
            <a:endParaRPr/>
          </a:p>
        </p:txBody>
      </p:sp>
      <p:sp>
        <p:nvSpPr>
          <p:cNvPr id="350" name="Google Shape;350;p44"/>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351" name="Google Shape;351;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Training</a:t>
            </a:r>
            <a:endParaRPr/>
          </a:p>
        </p:txBody>
      </p:sp>
      <p:sp>
        <p:nvSpPr>
          <p:cNvPr id="357" name="Google Shape;357;p45"/>
          <p:cNvSpPr txBox="1"/>
          <p:nvPr>
            <p:ph idx="1" type="body"/>
          </p:nvPr>
        </p:nvSpPr>
        <p:spPr>
          <a:xfrm>
            <a:off x="2755725" y="1266325"/>
            <a:ext cx="6076500" cy="3302700"/>
          </a:xfrm>
          <a:prstGeom prst="rect">
            <a:avLst/>
          </a:prstGeom>
        </p:spPr>
        <p:txBody>
          <a:bodyPr anchorCtr="0" anchor="t" bIns="91425" lIns="91425" spcFirstLastPara="1" rIns="91425" wrap="square" tIns="91425">
            <a:normAutofit lnSpcReduction="20000"/>
          </a:bodyPr>
          <a:lstStyle/>
          <a:p>
            <a:pPr indent="0" lvl="0" marL="0" rtl="0" algn="l">
              <a:spcBef>
                <a:spcPts val="900"/>
              </a:spcBef>
              <a:spcAft>
                <a:spcPts val="0"/>
              </a:spcAft>
              <a:buNone/>
            </a:pPr>
            <a:r>
              <a:rPr b="1" lang="en" sz="1400">
                <a:solidFill>
                  <a:srgbClr val="202124"/>
                </a:solidFill>
                <a:highlight>
                  <a:srgbClr val="FFFFFF"/>
                </a:highlight>
              </a:rPr>
              <a:t>Problems</a:t>
            </a:r>
            <a:endParaRPr b="1" sz="1400">
              <a:solidFill>
                <a:srgbClr val="202124"/>
              </a:solidFill>
              <a:highlight>
                <a:srgbClr val="FFFFFF"/>
              </a:highlight>
            </a:endParaRPr>
          </a:p>
          <a:p>
            <a:pPr indent="-317500" lvl="0" marL="457200" rtl="0" algn="l">
              <a:spcBef>
                <a:spcPts val="900"/>
              </a:spcBef>
              <a:spcAft>
                <a:spcPts val="0"/>
              </a:spcAft>
              <a:buClr>
                <a:srgbClr val="202124"/>
              </a:buClr>
              <a:buSzPts val="1400"/>
              <a:buChar char="●"/>
            </a:pPr>
            <a:r>
              <a:rPr lang="en" sz="1400">
                <a:solidFill>
                  <a:srgbClr val="202124"/>
                </a:solidFill>
                <a:highlight>
                  <a:srgbClr val="FFFFFF"/>
                </a:highlight>
              </a:rPr>
              <a:t>Train two different kinds of networks, with moving target</a:t>
            </a:r>
            <a:endParaRPr sz="1400">
              <a:solidFill>
                <a:srgbClr val="202124"/>
              </a:solidFill>
              <a:highlight>
                <a:srgbClr val="FFFFFF"/>
              </a:highlight>
            </a:endParaRPr>
          </a:p>
          <a:p>
            <a:pPr indent="-317500" lvl="0" marL="457200" rtl="0" algn="l">
              <a:spcBef>
                <a:spcPts val="0"/>
              </a:spcBef>
              <a:spcAft>
                <a:spcPts val="0"/>
              </a:spcAft>
              <a:buClr>
                <a:srgbClr val="202124"/>
              </a:buClr>
              <a:buSzPts val="1400"/>
              <a:buFont typeface="Roboto"/>
              <a:buChar char="●"/>
            </a:pPr>
            <a:r>
              <a:rPr lang="en" sz="1400">
                <a:solidFill>
                  <a:srgbClr val="202124"/>
                </a:solidFill>
                <a:highlight>
                  <a:srgbClr val="FFFFFF"/>
                </a:highlight>
                <a:latin typeface="Roboto"/>
                <a:ea typeface="Roboto"/>
                <a:cs typeface="Roboto"/>
                <a:sym typeface="Roboto"/>
              </a:rPr>
              <a:t>GAN convergence is hard to identify.</a:t>
            </a:r>
            <a:endParaRPr sz="1400">
              <a:solidFill>
                <a:srgbClr val="202124"/>
              </a:solidFill>
              <a:highlight>
                <a:srgbClr val="FFFFFF"/>
              </a:highlight>
              <a:latin typeface="Roboto"/>
              <a:ea typeface="Roboto"/>
              <a:cs typeface="Roboto"/>
              <a:sym typeface="Roboto"/>
            </a:endParaRPr>
          </a:p>
          <a:p>
            <a:pPr indent="0" lvl="0" marL="457200" rtl="0" algn="l">
              <a:spcBef>
                <a:spcPts val="900"/>
              </a:spcBef>
              <a:spcAft>
                <a:spcPts val="0"/>
              </a:spcAft>
              <a:buNone/>
            </a:pPr>
            <a:r>
              <a:t/>
            </a:r>
            <a:endParaRPr sz="1400">
              <a:solidFill>
                <a:srgbClr val="202124"/>
              </a:solidFill>
              <a:highlight>
                <a:srgbClr val="FFFFFF"/>
              </a:highlight>
            </a:endParaRPr>
          </a:p>
          <a:p>
            <a:pPr indent="0" lvl="0" marL="0" rtl="0" algn="l">
              <a:spcBef>
                <a:spcPts val="900"/>
              </a:spcBef>
              <a:spcAft>
                <a:spcPts val="0"/>
              </a:spcAft>
              <a:buNone/>
            </a:pPr>
            <a:r>
              <a:t/>
            </a:r>
            <a:endParaRPr sz="1400">
              <a:solidFill>
                <a:srgbClr val="202124"/>
              </a:solidFill>
              <a:highlight>
                <a:srgbClr val="FFFFFF"/>
              </a:highlight>
            </a:endParaRPr>
          </a:p>
          <a:p>
            <a:pPr indent="0" lvl="0" marL="0" rtl="0" algn="l">
              <a:spcBef>
                <a:spcPts val="900"/>
              </a:spcBef>
              <a:spcAft>
                <a:spcPts val="0"/>
              </a:spcAft>
              <a:buNone/>
            </a:pPr>
            <a:r>
              <a:rPr lang="en" sz="1400">
                <a:solidFill>
                  <a:srgbClr val="202124"/>
                </a:solidFill>
                <a:highlight>
                  <a:srgbClr val="FFFFFF"/>
                </a:highlight>
              </a:rPr>
              <a:t>Loop until convergence (very </a:t>
            </a:r>
            <a:r>
              <a:rPr lang="en" sz="1400">
                <a:solidFill>
                  <a:srgbClr val="202124"/>
                </a:solidFill>
                <a:highlight>
                  <a:srgbClr val="FFFFFF"/>
                </a:highlight>
              </a:rPr>
              <a:t>unstable</a:t>
            </a:r>
            <a:r>
              <a:rPr lang="en" sz="1400">
                <a:solidFill>
                  <a:srgbClr val="202124"/>
                </a:solidFill>
                <a:highlight>
                  <a:srgbClr val="FFFFFF"/>
                </a:highlight>
              </a:rPr>
              <a:t> state):</a:t>
            </a:r>
            <a:endParaRPr sz="1400">
              <a:solidFill>
                <a:srgbClr val="202124"/>
              </a:solidFill>
              <a:highlight>
                <a:srgbClr val="FFFFFF"/>
              </a:highlight>
            </a:endParaRPr>
          </a:p>
          <a:p>
            <a:pPr indent="-317500" lvl="0" marL="457200" rtl="0" algn="l">
              <a:spcBef>
                <a:spcPts val="900"/>
              </a:spcBef>
              <a:spcAft>
                <a:spcPts val="0"/>
              </a:spcAft>
              <a:buClr>
                <a:srgbClr val="202124"/>
              </a:buClr>
              <a:buSzPts val="1400"/>
              <a:buAutoNum type="arabicPeriod"/>
            </a:pPr>
            <a:r>
              <a:rPr lang="en" sz="1400">
                <a:solidFill>
                  <a:srgbClr val="202124"/>
                </a:solidFill>
                <a:highlight>
                  <a:srgbClr val="FFFFFF"/>
                </a:highlight>
              </a:rPr>
              <a:t>Train only the discriminator</a:t>
            </a:r>
            <a:r>
              <a:rPr lang="en" sz="1400">
                <a:solidFill>
                  <a:srgbClr val="202124"/>
                </a:solidFill>
                <a:highlight>
                  <a:srgbClr val="FFFFFF"/>
                </a:highlight>
              </a:rPr>
              <a:t> for several epochs</a:t>
            </a:r>
            <a:endParaRPr sz="1400">
              <a:solidFill>
                <a:srgbClr val="202124"/>
              </a:solidFill>
              <a:highlight>
                <a:srgbClr val="FFFFFF"/>
              </a:highlight>
            </a:endParaRPr>
          </a:p>
          <a:p>
            <a:pPr indent="-317500" lvl="0" marL="457200" rtl="0" algn="l">
              <a:spcBef>
                <a:spcPts val="0"/>
              </a:spcBef>
              <a:spcAft>
                <a:spcPts val="0"/>
              </a:spcAft>
              <a:buClr>
                <a:srgbClr val="202124"/>
              </a:buClr>
              <a:buSzPts val="1400"/>
              <a:buAutoNum type="arabicPeriod"/>
            </a:pPr>
            <a:r>
              <a:rPr lang="en" sz="1400">
                <a:solidFill>
                  <a:srgbClr val="202124"/>
                </a:solidFill>
                <a:highlight>
                  <a:srgbClr val="FFFFFF"/>
                </a:highlight>
              </a:rPr>
              <a:t>Train the generator</a:t>
            </a:r>
            <a:r>
              <a:rPr lang="en" sz="1400">
                <a:solidFill>
                  <a:srgbClr val="202124"/>
                </a:solidFill>
                <a:highlight>
                  <a:schemeClr val="lt1"/>
                </a:highlight>
              </a:rPr>
              <a:t> for several epochs (D is freezed here)</a:t>
            </a:r>
            <a:endParaRPr sz="1400">
              <a:solidFill>
                <a:srgbClr val="202124"/>
              </a:solidFill>
              <a:highlight>
                <a:schemeClr val="lt1"/>
              </a:highlight>
            </a:endParaRPr>
          </a:p>
          <a:p>
            <a:pPr indent="-317500" lvl="1" marL="914400" rtl="0" algn="l">
              <a:spcBef>
                <a:spcPts val="0"/>
              </a:spcBef>
              <a:spcAft>
                <a:spcPts val="0"/>
              </a:spcAft>
              <a:buClr>
                <a:srgbClr val="202124"/>
              </a:buClr>
              <a:buSzPts val="1400"/>
              <a:buAutoNum type="alphaLcPeriod"/>
            </a:pPr>
            <a:r>
              <a:rPr lang="en">
                <a:solidFill>
                  <a:srgbClr val="202124"/>
                </a:solidFill>
                <a:highlight>
                  <a:schemeClr val="lt1"/>
                </a:highlight>
              </a:rPr>
              <a:t>G never sees training data, only feedback from loss!</a:t>
            </a:r>
            <a:endParaRPr sz="1400">
              <a:solidFill>
                <a:srgbClr val="202124"/>
              </a:solidFill>
              <a:highlight>
                <a:schemeClr val="lt1"/>
              </a:highlight>
            </a:endParaRPr>
          </a:p>
          <a:p>
            <a:pPr indent="0" lvl="0" marL="457200" rtl="0" algn="l">
              <a:spcBef>
                <a:spcPts val="900"/>
              </a:spcBef>
              <a:spcAft>
                <a:spcPts val="0"/>
              </a:spcAft>
              <a:buNone/>
            </a:pPr>
            <a:r>
              <a:t/>
            </a:r>
            <a:endParaRPr sz="1400">
              <a:solidFill>
                <a:srgbClr val="202124"/>
              </a:solidFill>
              <a:highlight>
                <a:schemeClr val="lt1"/>
              </a:highlight>
            </a:endParaRPr>
          </a:p>
          <a:p>
            <a:pPr indent="0" lvl="0" marL="0" rtl="0" algn="l">
              <a:spcBef>
                <a:spcPts val="900"/>
              </a:spcBef>
              <a:spcAft>
                <a:spcPts val="900"/>
              </a:spcAft>
              <a:buNone/>
            </a:pPr>
            <a:r>
              <a:t/>
            </a:r>
            <a:endParaRPr sz="1400">
              <a:solidFill>
                <a:srgbClr val="202124"/>
              </a:solidFill>
              <a:highlight>
                <a:srgbClr val="FFFFFF"/>
              </a:highlight>
            </a:endParaRPr>
          </a:p>
        </p:txBody>
      </p:sp>
      <p:sp>
        <p:nvSpPr>
          <p:cNvPr id="358" name="Google Shape;358;p45"/>
          <p:cNvSpPr txBox="1"/>
          <p:nvPr/>
        </p:nvSpPr>
        <p:spPr>
          <a:xfrm>
            <a:off x="0" y="4753300"/>
            <a:ext cx="9144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https://developers.google.com/machine-learning/gan</a:t>
            </a:r>
            <a:endParaRPr/>
          </a:p>
        </p:txBody>
      </p:sp>
      <p:sp>
        <p:nvSpPr>
          <p:cNvPr id="359" name="Google Shape;359;p45"/>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360" name="Google Shape;36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Discriminator</a:t>
            </a:r>
            <a:endParaRPr/>
          </a:p>
        </p:txBody>
      </p:sp>
      <p:sp>
        <p:nvSpPr>
          <p:cNvPr id="366" name="Google Shape;366;p46"/>
          <p:cNvSpPr txBox="1"/>
          <p:nvPr>
            <p:ph idx="1" type="body"/>
          </p:nvPr>
        </p:nvSpPr>
        <p:spPr>
          <a:xfrm>
            <a:off x="2732251" y="1163200"/>
            <a:ext cx="5999400" cy="3002400"/>
          </a:xfrm>
          <a:prstGeom prst="rect">
            <a:avLst/>
          </a:prstGeom>
        </p:spPr>
        <p:txBody>
          <a:bodyPr anchorCtr="0" anchor="t" bIns="91425" lIns="91425" spcFirstLastPara="1" rIns="91425" wrap="square" tIns="91425">
            <a:normAutofit/>
          </a:bodyPr>
          <a:lstStyle/>
          <a:p>
            <a:pPr indent="-317500" lvl="0" marL="457200" rtl="0" algn="l">
              <a:spcBef>
                <a:spcPts val="900"/>
              </a:spcBef>
              <a:spcAft>
                <a:spcPts val="0"/>
              </a:spcAft>
              <a:buClr>
                <a:srgbClr val="202124"/>
              </a:buClr>
              <a:buSzPts val="1400"/>
              <a:buChar char="●"/>
            </a:pPr>
            <a:r>
              <a:rPr b="1" lang="en" sz="1400">
                <a:solidFill>
                  <a:srgbClr val="202124"/>
                </a:solidFill>
                <a:highlight>
                  <a:schemeClr val="lt1"/>
                </a:highlight>
              </a:rPr>
              <a:t>Real data</a:t>
            </a:r>
            <a:r>
              <a:rPr lang="en" sz="1400">
                <a:solidFill>
                  <a:srgbClr val="202124"/>
                </a:solidFill>
                <a:highlight>
                  <a:schemeClr val="lt1"/>
                </a:highlight>
              </a:rPr>
              <a:t>: label 1 + </a:t>
            </a:r>
            <a:r>
              <a:rPr b="1" lang="en" sz="1400">
                <a:solidFill>
                  <a:srgbClr val="202124"/>
                </a:solidFill>
                <a:highlight>
                  <a:schemeClr val="lt1"/>
                </a:highlight>
              </a:rPr>
              <a:t>Fake data</a:t>
            </a:r>
            <a:r>
              <a:rPr lang="en" sz="1400">
                <a:solidFill>
                  <a:srgbClr val="202124"/>
                </a:solidFill>
                <a:highlight>
                  <a:schemeClr val="lt1"/>
                </a:highlight>
              </a:rPr>
              <a:t> from the generator: label 0</a:t>
            </a:r>
            <a:endParaRPr b="1" sz="1200">
              <a:solidFill>
                <a:srgbClr val="202124"/>
              </a:solidFill>
              <a:highlight>
                <a:srgbClr val="FFFFFF"/>
              </a:highlight>
            </a:endParaRPr>
          </a:p>
        </p:txBody>
      </p:sp>
      <p:pic>
        <p:nvPicPr>
          <p:cNvPr id="367" name="Google Shape;367;p46"/>
          <p:cNvPicPr preferRelativeResize="0"/>
          <p:nvPr/>
        </p:nvPicPr>
        <p:blipFill rotWithShape="1">
          <a:blip r:embed="rId3">
            <a:alphaModFix/>
          </a:blip>
          <a:srcRect b="0" l="0" r="0" t="0"/>
          <a:stretch/>
        </p:blipFill>
        <p:spPr>
          <a:xfrm>
            <a:off x="2779200" y="1676425"/>
            <a:ext cx="5681202" cy="2896150"/>
          </a:xfrm>
          <a:prstGeom prst="rect">
            <a:avLst/>
          </a:prstGeom>
          <a:noFill/>
          <a:ln>
            <a:noFill/>
          </a:ln>
        </p:spPr>
      </p:pic>
      <p:sp>
        <p:nvSpPr>
          <p:cNvPr id="368" name="Google Shape;368;p46"/>
          <p:cNvSpPr txBox="1"/>
          <p:nvPr/>
        </p:nvSpPr>
        <p:spPr>
          <a:xfrm>
            <a:off x="0" y="4753300"/>
            <a:ext cx="9144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https://developers.google.com/machine-learning/gan</a:t>
            </a:r>
            <a:endParaRPr/>
          </a:p>
        </p:txBody>
      </p:sp>
      <p:sp>
        <p:nvSpPr>
          <p:cNvPr id="369" name="Google Shape;369;p46"/>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370" name="Google Shape;37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Generator</a:t>
            </a:r>
            <a:endParaRPr/>
          </a:p>
        </p:txBody>
      </p:sp>
      <p:sp>
        <p:nvSpPr>
          <p:cNvPr id="376" name="Google Shape;376;p47"/>
          <p:cNvSpPr txBox="1"/>
          <p:nvPr>
            <p:ph idx="1" type="body"/>
          </p:nvPr>
        </p:nvSpPr>
        <p:spPr>
          <a:xfrm>
            <a:off x="2747900" y="1266325"/>
            <a:ext cx="6084300" cy="33027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None/>
            </a:pPr>
            <a:r>
              <a:rPr lang="en" sz="1400">
                <a:solidFill>
                  <a:srgbClr val="202124"/>
                </a:solidFill>
                <a:highlight>
                  <a:srgbClr val="FFFFFF"/>
                </a:highlight>
              </a:rPr>
              <a:t>Train the Generator by keeping the </a:t>
            </a:r>
            <a:r>
              <a:rPr b="1" lang="en" sz="1400">
                <a:solidFill>
                  <a:srgbClr val="202124"/>
                </a:solidFill>
                <a:highlight>
                  <a:srgbClr val="FFFFFF"/>
                </a:highlight>
              </a:rPr>
              <a:t>Discriminator Freezed</a:t>
            </a:r>
            <a:endParaRPr b="1" sz="1400">
              <a:solidFill>
                <a:srgbClr val="202124"/>
              </a:solidFill>
              <a:highlight>
                <a:srgbClr val="FFFFFF"/>
              </a:highlight>
            </a:endParaRPr>
          </a:p>
          <a:p>
            <a:pPr indent="0" lvl="0" marL="0" rtl="0" algn="l">
              <a:spcBef>
                <a:spcPts val="900"/>
              </a:spcBef>
              <a:spcAft>
                <a:spcPts val="900"/>
              </a:spcAft>
              <a:buNone/>
            </a:pPr>
            <a:r>
              <a:t/>
            </a:r>
            <a:endParaRPr b="1" sz="1400">
              <a:solidFill>
                <a:srgbClr val="202124"/>
              </a:solidFill>
              <a:highlight>
                <a:srgbClr val="FFFFFF"/>
              </a:highlight>
            </a:endParaRPr>
          </a:p>
        </p:txBody>
      </p:sp>
      <p:pic>
        <p:nvPicPr>
          <p:cNvPr id="377" name="Google Shape;377;p47"/>
          <p:cNvPicPr preferRelativeResize="0"/>
          <p:nvPr/>
        </p:nvPicPr>
        <p:blipFill>
          <a:blip r:embed="rId3">
            <a:alphaModFix/>
          </a:blip>
          <a:stretch>
            <a:fillRect/>
          </a:stretch>
        </p:blipFill>
        <p:spPr>
          <a:xfrm>
            <a:off x="2917350" y="1741425"/>
            <a:ext cx="5287399" cy="2773125"/>
          </a:xfrm>
          <a:prstGeom prst="rect">
            <a:avLst/>
          </a:prstGeom>
          <a:noFill/>
          <a:ln>
            <a:noFill/>
          </a:ln>
        </p:spPr>
      </p:pic>
      <p:sp>
        <p:nvSpPr>
          <p:cNvPr id="378" name="Google Shape;378;p47"/>
          <p:cNvSpPr txBox="1"/>
          <p:nvPr/>
        </p:nvSpPr>
        <p:spPr>
          <a:xfrm>
            <a:off x="0" y="4753300"/>
            <a:ext cx="9144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https://developers.google.com/machine-learning/gan</a:t>
            </a:r>
            <a:endParaRPr/>
          </a:p>
        </p:txBody>
      </p:sp>
      <p:sp>
        <p:nvSpPr>
          <p:cNvPr id="379" name="Google Shape;379;p47"/>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380" name="Google Shape;38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Loss</a:t>
            </a:r>
            <a:endParaRPr/>
          </a:p>
        </p:txBody>
      </p:sp>
      <p:sp>
        <p:nvSpPr>
          <p:cNvPr id="386" name="Google Shape;386;p48"/>
          <p:cNvSpPr txBox="1"/>
          <p:nvPr>
            <p:ph idx="1" type="body"/>
          </p:nvPr>
        </p:nvSpPr>
        <p:spPr>
          <a:xfrm>
            <a:off x="2740075" y="1297875"/>
            <a:ext cx="5981700" cy="33288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1400">
                <a:highlight>
                  <a:srgbClr val="FFFFFF"/>
                </a:highlight>
              </a:rPr>
              <a:t>Original </a:t>
            </a:r>
            <a:r>
              <a:rPr b="1" lang="en" sz="1400">
                <a:highlight>
                  <a:srgbClr val="FFFFFF"/>
                </a:highlight>
              </a:rPr>
              <a:t>MiniMax Loss</a:t>
            </a:r>
            <a:r>
              <a:rPr lang="en" sz="1400">
                <a:highlight>
                  <a:srgbClr val="FFFFFF"/>
                </a:highlight>
              </a:rPr>
              <a:t>:</a:t>
            </a:r>
            <a:endParaRPr sz="1400">
              <a:highlight>
                <a:srgbClr val="FFFFFF"/>
              </a:highlight>
            </a:endParaRPr>
          </a:p>
          <a:p>
            <a:pPr indent="-317500" lvl="0" marL="457200" rtl="0" algn="l">
              <a:lnSpc>
                <a:spcPct val="115000"/>
              </a:lnSpc>
              <a:spcBef>
                <a:spcPts val="900"/>
              </a:spcBef>
              <a:spcAft>
                <a:spcPts val="0"/>
              </a:spcAft>
              <a:buSzPts val="1400"/>
              <a:buChar char="●"/>
            </a:pPr>
            <a:r>
              <a:rPr b="1" lang="en" sz="1400">
                <a:highlight>
                  <a:srgbClr val="FFFFFF"/>
                </a:highlight>
              </a:rPr>
              <a:t>G min</a:t>
            </a:r>
            <a:r>
              <a:rPr lang="en" sz="1400">
                <a:highlight>
                  <a:srgbClr val="FFFFFF"/>
                </a:highlight>
              </a:rPr>
              <a:t>imizes</a:t>
            </a:r>
            <a:r>
              <a:rPr lang="en">
                <a:highlight>
                  <a:srgbClr val="FFFFFF"/>
                </a:highlight>
              </a:rPr>
              <a:t>, </a:t>
            </a:r>
            <a:r>
              <a:rPr b="1" lang="en" sz="1400">
                <a:highlight>
                  <a:srgbClr val="FFFFFF"/>
                </a:highlight>
              </a:rPr>
              <a:t>D max</a:t>
            </a:r>
            <a:r>
              <a:rPr lang="en" sz="1400">
                <a:highlight>
                  <a:srgbClr val="FFFFFF"/>
                </a:highlight>
              </a:rPr>
              <a:t>imizes (</a:t>
            </a:r>
            <a:r>
              <a:rPr b="1" lang="en" sz="1400">
                <a:highlight>
                  <a:srgbClr val="FFFFFF"/>
                </a:highlight>
              </a:rPr>
              <a:t>loss values between (-</a:t>
            </a:r>
            <a:r>
              <a:rPr b="1" lang="en">
                <a:highlight>
                  <a:srgbClr val="FFFFFF"/>
                </a:highlight>
              </a:rPr>
              <a:t>inf, 0]</a:t>
            </a:r>
            <a:r>
              <a:rPr lang="en">
                <a:highlight>
                  <a:srgbClr val="FFFFFF"/>
                </a:highlight>
              </a:rPr>
              <a:t>)</a:t>
            </a:r>
            <a:endParaRPr>
              <a:highlight>
                <a:srgbClr val="FFFFFF"/>
              </a:highlight>
            </a:endParaRPr>
          </a:p>
          <a:p>
            <a:pPr indent="0" lvl="0" marL="0" rtl="0" algn="l">
              <a:lnSpc>
                <a:spcPct val="115000"/>
              </a:lnSpc>
              <a:spcBef>
                <a:spcPts val="0"/>
              </a:spcBef>
              <a:spcAft>
                <a:spcPts val="0"/>
              </a:spcAft>
              <a:buNone/>
            </a:pPr>
            <a:r>
              <a:t/>
            </a:r>
            <a:endParaRPr>
              <a:highlight>
                <a:srgbClr val="FFFFFF"/>
              </a:highlight>
            </a:endParaRPr>
          </a:p>
          <a:p>
            <a:pPr indent="0" lvl="0" marL="0" rtl="0" algn="l">
              <a:lnSpc>
                <a:spcPct val="115000"/>
              </a:lnSpc>
              <a:spcBef>
                <a:spcPts val="900"/>
              </a:spcBef>
              <a:spcAft>
                <a:spcPts val="0"/>
              </a:spcAft>
              <a:buNone/>
            </a:pPr>
            <a:r>
              <a:t/>
            </a:r>
            <a:endParaRPr>
              <a:highlight>
                <a:srgbClr val="FFFFFF"/>
              </a:highlight>
            </a:endParaRPr>
          </a:p>
          <a:p>
            <a:pPr indent="-317500" lvl="0" marL="457200" rtl="0" algn="l">
              <a:lnSpc>
                <a:spcPct val="115000"/>
              </a:lnSpc>
              <a:spcBef>
                <a:spcPts val="900"/>
              </a:spcBef>
              <a:spcAft>
                <a:spcPts val="0"/>
              </a:spcAft>
              <a:buSzPts val="1400"/>
              <a:buChar char="●"/>
            </a:pPr>
            <a:r>
              <a:rPr lang="en" sz="1400">
                <a:highlight>
                  <a:srgbClr val="FFFFFF"/>
                </a:highlight>
              </a:rPr>
              <a:t>x</a:t>
            </a:r>
            <a:r>
              <a:rPr lang="en" sz="1400">
                <a:highlight>
                  <a:srgbClr val="FFFFFF"/>
                </a:highlight>
              </a:rPr>
              <a:t> - real sample, z - noise</a:t>
            </a:r>
            <a:endParaRPr sz="1400">
              <a:highlight>
                <a:srgbClr val="FFFFFF"/>
              </a:highlight>
            </a:endParaRPr>
          </a:p>
          <a:p>
            <a:pPr indent="-317500" lvl="0" marL="457200" rtl="0" algn="l">
              <a:lnSpc>
                <a:spcPct val="115000"/>
              </a:lnSpc>
              <a:spcBef>
                <a:spcPts val="0"/>
              </a:spcBef>
              <a:spcAft>
                <a:spcPts val="0"/>
              </a:spcAft>
              <a:buSzPts val="1400"/>
              <a:buChar char="●"/>
            </a:pPr>
            <a:r>
              <a:rPr b="1" lang="en" sz="1400">
                <a:highlight>
                  <a:srgbClr val="FFFFFF"/>
                </a:highlight>
              </a:rPr>
              <a:t>D(x)</a:t>
            </a:r>
            <a:r>
              <a:rPr lang="en" sz="1400">
                <a:highlight>
                  <a:srgbClr val="FFFFFF"/>
                </a:highlight>
              </a:rPr>
              <a:t>: probability given by D for the real sample x</a:t>
            </a:r>
            <a:endParaRPr sz="1400">
              <a:highlight>
                <a:srgbClr val="FFFFFF"/>
              </a:highlight>
            </a:endParaRPr>
          </a:p>
          <a:p>
            <a:pPr indent="-317500" lvl="0" marL="457200" rtl="0" algn="l">
              <a:lnSpc>
                <a:spcPct val="115000"/>
              </a:lnSpc>
              <a:spcBef>
                <a:spcPts val="0"/>
              </a:spcBef>
              <a:spcAft>
                <a:spcPts val="0"/>
              </a:spcAft>
              <a:buSzPts val="1400"/>
              <a:buChar char="●"/>
            </a:pPr>
            <a:r>
              <a:rPr b="1" lang="en" sz="1400">
                <a:highlight>
                  <a:schemeClr val="lt1"/>
                </a:highlight>
              </a:rPr>
              <a:t>G(z)</a:t>
            </a:r>
            <a:r>
              <a:rPr lang="en" sz="1400">
                <a:highlight>
                  <a:schemeClr val="lt1"/>
                </a:highlight>
              </a:rPr>
              <a:t>: generated sample, starting from noise z</a:t>
            </a:r>
            <a:endParaRPr sz="1400">
              <a:highlight>
                <a:schemeClr val="lt1"/>
              </a:highlight>
            </a:endParaRPr>
          </a:p>
          <a:p>
            <a:pPr indent="0" lvl="0" marL="0" rtl="0" algn="l">
              <a:spcBef>
                <a:spcPts val="0"/>
              </a:spcBef>
              <a:spcAft>
                <a:spcPts val="0"/>
              </a:spcAft>
              <a:buNone/>
            </a:pPr>
            <a:r>
              <a:t/>
            </a:r>
            <a:endParaRPr>
              <a:highlight>
                <a:schemeClr val="lt1"/>
              </a:highlight>
            </a:endParaRPr>
          </a:p>
          <a:p>
            <a:pPr indent="0" lvl="0" marL="0" rtl="0" algn="l">
              <a:lnSpc>
                <a:spcPct val="115000"/>
              </a:lnSpc>
              <a:spcBef>
                <a:spcPts val="0"/>
              </a:spcBef>
              <a:spcAft>
                <a:spcPts val="0"/>
              </a:spcAft>
              <a:buNone/>
            </a:pPr>
            <a:r>
              <a:rPr lang="en">
                <a:highlight>
                  <a:schemeClr val="lt1"/>
                </a:highlight>
              </a:rPr>
              <a:t>G point of view (</a:t>
            </a:r>
            <a:r>
              <a:rPr b="1" lang="en">
                <a:highlight>
                  <a:schemeClr val="lt1"/>
                </a:highlight>
              </a:rPr>
              <a:t>Q: Why minimizing?</a:t>
            </a:r>
            <a:r>
              <a:rPr lang="en">
                <a:highlight>
                  <a:schemeClr val="lt1"/>
                </a:highlight>
              </a:rPr>
              <a:t>)</a:t>
            </a:r>
            <a:endParaRPr>
              <a:highlight>
                <a:schemeClr val="lt1"/>
              </a:highlight>
            </a:endParaRPr>
          </a:p>
          <a:p>
            <a:pPr indent="-317500" lvl="0" marL="457200" rtl="0" algn="l">
              <a:lnSpc>
                <a:spcPct val="150000"/>
              </a:lnSpc>
              <a:spcBef>
                <a:spcPts val="0"/>
              </a:spcBef>
              <a:spcAft>
                <a:spcPts val="0"/>
              </a:spcAft>
              <a:buSzPts val="1400"/>
              <a:buChar char="●"/>
            </a:pPr>
            <a:r>
              <a:rPr b="1" lang="en">
                <a:highlight>
                  <a:srgbClr val="FFFFFF"/>
                </a:highlight>
              </a:rPr>
              <a:t>Ideally:</a:t>
            </a:r>
            <a:r>
              <a:rPr lang="en">
                <a:highlight>
                  <a:srgbClr val="FFFFFF"/>
                </a:highlight>
              </a:rPr>
              <a:t> </a:t>
            </a:r>
            <a:r>
              <a:rPr lang="en">
                <a:highlight>
                  <a:schemeClr val="lt1"/>
                </a:highlight>
              </a:rPr>
              <a:t>  </a:t>
            </a:r>
            <a:r>
              <a:rPr lang="en">
                <a:solidFill>
                  <a:srgbClr val="0000FF"/>
                </a:solidFill>
                <a:highlight>
                  <a:schemeClr val="lt1"/>
                </a:highlight>
              </a:rPr>
              <a:t>D(G(z)) = 1 =&gt; 1 - D(G(z)) = 0 </a:t>
            </a:r>
            <a:r>
              <a:rPr lang="en">
                <a:highlight>
                  <a:schemeClr val="lt1"/>
                </a:highlight>
              </a:rPr>
              <a:t>=&gt; log/loss is -inf</a:t>
            </a:r>
            <a:endParaRPr>
              <a:highlight>
                <a:schemeClr val="lt1"/>
              </a:highlight>
            </a:endParaRPr>
          </a:p>
          <a:p>
            <a:pPr indent="0" lvl="0" marL="0" rtl="0" algn="l">
              <a:lnSpc>
                <a:spcPct val="115000"/>
              </a:lnSpc>
              <a:spcBef>
                <a:spcPts val="0"/>
              </a:spcBef>
              <a:spcAft>
                <a:spcPts val="0"/>
              </a:spcAft>
              <a:buNone/>
            </a:pPr>
            <a:r>
              <a:rPr lang="en">
                <a:highlight>
                  <a:schemeClr val="lt1"/>
                </a:highlight>
              </a:rPr>
              <a:t>D point of view (</a:t>
            </a:r>
            <a:r>
              <a:rPr b="1" lang="en">
                <a:highlight>
                  <a:schemeClr val="lt1"/>
                </a:highlight>
              </a:rPr>
              <a:t>Q: Why maximizing?</a:t>
            </a:r>
            <a:r>
              <a:rPr lang="en">
                <a:highlight>
                  <a:schemeClr val="lt1"/>
                </a:highlight>
              </a:rPr>
              <a:t>)</a:t>
            </a:r>
            <a:endParaRPr>
              <a:highlight>
                <a:schemeClr val="lt1"/>
              </a:highlight>
            </a:endParaRPr>
          </a:p>
          <a:p>
            <a:pPr indent="-317500" lvl="0" marL="457200" rtl="0" algn="l">
              <a:spcBef>
                <a:spcPts val="0"/>
              </a:spcBef>
              <a:spcAft>
                <a:spcPts val="0"/>
              </a:spcAft>
              <a:buSzPts val="1400"/>
              <a:buChar char="●"/>
            </a:pPr>
            <a:r>
              <a:rPr b="1" lang="en">
                <a:highlight>
                  <a:schemeClr val="lt1"/>
                </a:highlight>
              </a:rPr>
              <a:t>Ideally:</a:t>
            </a:r>
            <a:r>
              <a:rPr lang="en">
                <a:solidFill>
                  <a:srgbClr val="FF0000"/>
                </a:solidFill>
                <a:highlight>
                  <a:schemeClr val="lt1"/>
                </a:highlight>
              </a:rPr>
              <a:t> D(x) = 1, </a:t>
            </a:r>
            <a:r>
              <a:rPr lang="en">
                <a:solidFill>
                  <a:srgbClr val="0000FF"/>
                </a:solidFill>
                <a:highlight>
                  <a:schemeClr val="lt1"/>
                </a:highlight>
              </a:rPr>
              <a:t>D(G(z)) = 0 =&gt; 1 - D(G(z)) = 1</a:t>
            </a:r>
            <a:r>
              <a:rPr lang="en">
                <a:solidFill>
                  <a:srgbClr val="FF0000"/>
                </a:solidFill>
                <a:highlight>
                  <a:schemeClr val="lt1"/>
                </a:highlight>
              </a:rPr>
              <a:t> </a:t>
            </a:r>
            <a:r>
              <a:rPr lang="en">
                <a:highlight>
                  <a:schemeClr val="lt1"/>
                </a:highlight>
              </a:rPr>
              <a:t>=&gt; log/loss is 0</a:t>
            </a:r>
            <a:endParaRPr>
              <a:highlight>
                <a:schemeClr val="lt1"/>
              </a:highlight>
            </a:endParaRPr>
          </a:p>
        </p:txBody>
      </p:sp>
      <p:pic>
        <p:nvPicPr>
          <p:cNvPr id="387" name="Google Shape;387;p48"/>
          <p:cNvPicPr preferRelativeResize="0"/>
          <p:nvPr/>
        </p:nvPicPr>
        <p:blipFill rotWithShape="1">
          <a:blip r:embed="rId3">
            <a:alphaModFix/>
          </a:blip>
          <a:srcRect b="0" l="28703" r="2430" t="0"/>
          <a:stretch/>
        </p:blipFill>
        <p:spPr>
          <a:xfrm>
            <a:off x="2878250" y="2048175"/>
            <a:ext cx="5365600" cy="592225"/>
          </a:xfrm>
          <a:prstGeom prst="rect">
            <a:avLst/>
          </a:prstGeom>
          <a:noFill/>
          <a:ln>
            <a:noFill/>
          </a:ln>
        </p:spPr>
      </p:pic>
      <p:grpSp>
        <p:nvGrpSpPr>
          <p:cNvPr id="388" name="Google Shape;388;p48"/>
          <p:cNvGrpSpPr/>
          <p:nvPr/>
        </p:nvGrpSpPr>
        <p:grpSpPr>
          <a:xfrm>
            <a:off x="2878150" y="2047763"/>
            <a:ext cx="5365800" cy="544200"/>
            <a:chOff x="3203000" y="2182000"/>
            <a:chExt cx="5365800" cy="544200"/>
          </a:xfrm>
        </p:grpSpPr>
        <p:sp>
          <p:nvSpPr>
            <p:cNvPr id="389" name="Google Shape;389;p48"/>
            <p:cNvSpPr/>
            <p:nvPr/>
          </p:nvSpPr>
          <p:spPr>
            <a:xfrm>
              <a:off x="3203000" y="2197900"/>
              <a:ext cx="2162700" cy="51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8"/>
            <p:cNvSpPr/>
            <p:nvPr/>
          </p:nvSpPr>
          <p:spPr>
            <a:xfrm>
              <a:off x="5611100" y="2182000"/>
              <a:ext cx="2957700" cy="544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8"/>
          <p:cNvSpPr txBox="1"/>
          <p:nvPr/>
        </p:nvSpPr>
        <p:spPr>
          <a:xfrm>
            <a:off x="0" y="4753300"/>
            <a:ext cx="9144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https://developers.google.com/machine-learning/gan</a:t>
            </a:r>
            <a:endParaRPr/>
          </a:p>
        </p:txBody>
      </p:sp>
      <p:sp>
        <p:nvSpPr>
          <p:cNvPr id="392" name="Google Shape;392;p48"/>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393" name="Google Shape;39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Training</a:t>
            </a:r>
            <a:endParaRPr/>
          </a:p>
        </p:txBody>
      </p:sp>
      <p:sp>
        <p:nvSpPr>
          <p:cNvPr id="399" name="Google Shape;399;p49"/>
          <p:cNvSpPr txBox="1"/>
          <p:nvPr/>
        </p:nvSpPr>
        <p:spPr>
          <a:xfrm>
            <a:off x="0" y="4753300"/>
            <a:ext cx="9144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https://poloclub.github.io/ganlab/</a:t>
            </a:r>
            <a:endParaRPr/>
          </a:p>
        </p:txBody>
      </p:sp>
      <p:sp>
        <p:nvSpPr>
          <p:cNvPr id="400" name="Google Shape;400;p49"/>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401" name="Google Shape;40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2" name="Google Shape;402;p49"/>
          <p:cNvPicPr preferRelativeResize="0"/>
          <p:nvPr/>
        </p:nvPicPr>
        <p:blipFill>
          <a:blip r:embed="rId4">
            <a:alphaModFix/>
          </a:blip>
          <a:stretch>
            <a:fillRect/>
          </a:stretch>
        </p:blipFill>
        <p:spPr>
          <a:xfrm>
            <a:off x="1977300" y="1304813"/>
            <a:ext cx="5819279" cy="32960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Common Problems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8" name="Google Shape;408;p50"/>
          <p:cNvSpPr txBox="1"/>
          <p:nvPr>
            <p:ph idx="1" type="body"/>
          </p:nvPr>
        </p:nvSpPr>
        <p:spPr>
          <a:xfrm>
            <a:off x="2747900" y="1266325"/>
            <a:ext cx="6084300" cy="3302700"/>
          </a:xfrm>
          <a:prstGeom prst="rect">
            <a:avLst/>
          </a:prstGeom>
        </p:spPr>
        <p:txBody>
          <a:bodyPr anchorCtr="0" anchor="t" bIns="91425" lIns="91425" spcFirstLastPara="1" rIns="91425" wrap="square" tIns="91425">
            <a:normAutofit fontScale="62500" lnSpcReduction="20000"/>
          </a:bodyPr>
          <a:lstStyle/>
          <a:p>
            <a:pPr indent="0" lvl="0" marL="0" rtl="0" algn="l">
              <a:spcBef>
                <a:spcPts val="1800"/>
              </a:spcBef>
              <a:spcAft>
                <a:spcPts val="0"/>
              </a:spcAft>
              <a:buNone/>
            </a:pPr>
            <a:r>
              <a:rPr b="1" lang="en" sz="2200">
                <a:solidFill>
                  <a:srgbClr val="202124"/>
                </a:solidFill>
                <a:highlight>
                  <a:srgbClr val="FFFFFF"/>
                </a:highlight>
              </a:rPr>
              <a:t>Vanishing Gradients</a:t>
            </a:r>
            <a:endParaRPr b="1" sz="2200">
              <a:solidFill>
                <a:srgbClr val="202124"/>
              </a:solidFill>
              <a:highlight>
                <a:srgbClr val="FFFFFF"/>
              </a:highlight>
            </a:endParaRPr>
          </a:p>
          <a:p>
            <a:pPr indent="-315912" lvl="0" marL="457200" rtl="0" algn="l">
              <a:spcBef>
                <a:spcPts val="1200"/>
              </a:spcBef>
              <a:spcAft>
                <a:spcPts val="0"/>
              </a:spcAft>
              <a:buClr>
                <a:srgbClr val="202124"/>
              </a:buClr>
              <a:buSzPct val="100000"/>
              <a:buChar char="●"/>
            </a:pPr>
            <a:r>
              <a:rPr lang="en" sz="2200">
                <a:solidFill>
                  <a:srgbClr val="202124"/>
                </a:solidFill>
                <a:highlight>
                  <a:srgbClr val="FFFFFF"/>
                </a:highlight>
              </a:rPr>
              <a:t>When the discriminator gets too good , generator training can fail due to vanishing gradient</a:t>
            </a:r>
            <a:endParaRPr sz="2200">
              <a:solidFill>
                <a:srgbClr val="202124"/>
              </a:solidFill>
              <a:highlight>
                <a:srgbClr val="FFFFFF"/>
              </a:highlight>
            </a:endParaRPr>
          </a:p>
          <a:p>
            <a:pPr indent="-315912" lvl="0" marL="457200" rtl="0" algn="l">
              <a:spcBef>
                <a:spcPts val="0"/>
              </a:spcBef>
              <a:spcAft>
                <a:spcPts val="0"/>
              </a:spcAft>
              <a:buClr>
                <a:srgbClr val="202124"/>
              </a:buClr>
              <a:buSzPct val="100000"/>
              <a:buChar char="●"/>
            </a:pPr>
            <a:r>
              <a:rPr lang="en" sz="2200">
                <a:solidFill>
                  <a:srgbClr val="202124"/>
                </a:solidFill>
                <a:highlight>
                  <a:srgbClr val="FFFFFF"/>
                </a:highlight>
              </a:rPr>
              <a:t>An optimal discriminator doesn't provide enough information for the generator to make progress.</a:t>
            </a:r>
            <a:endParaRPr sz="2200">
              <a:solidFill>
                <a:srgbClr val="202124"/>
              </a:solidFill>
              <a:highlight>
                <a:srgbClr val="FFFFFF"/>
              </a:highlight>
            </a:endParaRPr>
          </a:p>
          <a:p>
            <a:pPr indent="0" lvl="0" marL="0" rtl="0" algn="l">
              <a:spcBef>
                <a:spcPts val="1800"/>
              </a:spcBef>
              <a:spcAft>
                <a:spcPts val="0"/>
              </a:spcAft>
              <a:buNone/>
            </a:pPr>
            <a:r>
              <a:rPr b="1" lang="en" sz="2200">
                <a:solidFill>
                  <a:srgbClr val="202124"/>
                </a:solidFill>
                <a:highlight>
                  <a:srgbClr val="FFFFFF"/>
                </a:highlight>
              </a:rPr>
              <a:t>Mode Collapse</a:t>
            </a:r>
            <a:endParaRPr b="1" sz="2200">
              <a:solidFill>
                <a:srgbClr val="202124"/>
              </a:solidFill>
              <a:highlight>
                <a:srgbClr val="FFFFFF"/>
              </a:highlight>
            </a:endParaRPr>
          </a:p>
          <a:p>
            <a:pPr indent="-315912" lvl="0" marL="457200" rtl="0" algn="l">
              <a:spcBef>
                <a:spcPts val="1200"/>
              </a:spcBef>
              <a:spcAft>
                <a:spcPts val="0"/>
              </a:spcAft>
              <a:buClr>
                <a:srgbClr val="202124"/>
              </a:buClr>
              <a:buSzPct val="100000"/>
              <a:buChar char="●"/>
            </a:pPr>
            <a:r>
              <a:rPr lang="en" sz="2200">
                <a:solidFill>
                  <a:srgbClr val="202124"/>
                </a:solidFill>
                <a:highlight>
                  <a:srgbClr val="FFFFFF"/>
                </a:highlight>
              </a:rPr>
              <a:t>Ideally, we want  GAN to produce a wide variety of outputs. </a:t>
            </a:r>
            <a:endParaRPr sz="2200">
              <a:solidFill>
                <a:srgbClr val="202124"/>
              </a:solidFill>
              <a:highlight>
                <a:srgbClr val="FFFFFF"/>
              </a:highlight>
            </a:endParaRPr>
          </a:p>
          <a:p>
            <a:pPr indent="-315912" lvl="0" marL="457200" rtl="0" algn="l">
              <a:spcBef>
                <a:spcPts val="0"/>
              </a:spcBef>
              <a:spcAft>
                <a:spcPts val="0"/>
              </a:spcAft>
              <a:buClr>
                <a:srgbClr val="202124"/>
              </a:buClr>
              <a:buSzPct val="100000"/>
              <a:buChar char="●"/>
            </a:pPr>
            <a:r>
              <a:rPr lang="en" sz="2200">
                <a:solidFill>
                  <a:srgbClr val="202124"/>
                </a:solidFill>
                <a:highlight>
                  <a:srgbClr val="FFFFFF"/>
                </a:highlight>
              </a:rPr>
              <a:t>If a generator produces an especially plausible output, the generator may learn to produce </a:t>
            </a:r>
            <a:r>
              <a:rPr b="1" i="1" lang="en" sz="2200">
                <a:solidFill>
                  <a:srgbClr val="202124"/>
                </a:solidFill>
                <a:highlight>
                  <a:srgbClr val="FFFFFF"/>
                </a:highlight>
              </a:rPr>
              <a:t>only</a:t>
            </a:r>
            <a:r>
              <a:rPr lang="en" sz="2200">
                <a:solidFill>
                  <a:srgbClr val="202124"/>
                </a:solidFill>
                <a:highlight>
                  <a:srgbClr val="FFFFFF"/>
                </a:highlight>
              </a:rPr>
              <a:t> that output. </a:t>
            </a:r>
            <a:endParaRPr sz="2200">
              <a:solidFill>
                <a:srgbClr val="202124"/>
              </a:solidFill>
              <a:highlight>
                <a:srgbClr val="FFFFFF"/>
              </a:highlight>
            </a:endParaRPr>
          </a:p>
          <a:p>
            <a:pPr indent="0" lvl="0" marL="457200" rtl="0" algn="l">
              <a:spcBef>
                <a:spcPts val="1200"/>
              </a:spcBef>
              <a:spcAft>
                <a:spcPts val="0"/>
              </a:spcAft>
              <a:buNone/>
            </a:pPr>
            <a:r>
              <a:t/>
            </a:r>
            <a:endParaRPr sz="2200"/>
          </a:p>
          <a:p>
            <a:pPr indent="0" lvl="0" marL="0" rtl="0" algn="l">
              <a:spcBef>
                <a:spcPts val="1200"/>
              </a:spcBef>
              <a:spcAft>
                <a:spcPts val="900"/>
              </a:spcAft>
              <a:buNone/>
            </a:pPr>
            <a:r>
              <a:t/>
            </a:r>
            <a:endParaRPr sz="1400">
              <a:solidFill>
                <a:srgbClr val="202124"/>
              </a:solidFill>
              <a:highlight>
                <a:srgbClr val="FFFFFF"/>
              </a:highlight>
            </a:endParaRPr>
          </a:p>
        </p:txBody>
      </p:sp>
      <p:sp>
        <p:nvSpPr>
          <p:cNvPr id="409" name="Google Shape;409;p50"/>
          <p:cNvSpPr txBox="1"/>
          <p:nvPr/>
        </p:nvSpPr>
        <p:spPr>
          <a:xfrm>
            <a:off x="0" y="4753300"/>
            <a:ext cx="9144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https://developers.google.com/machine-learning/gan</a:t>
            </a:r>
            <a:endParaRPr/>
          </a:p>
        </p:txBody>
      </p:sp>
      <p:sp>
        <p:nvSpPr>
          <p:cNvPr id="410" name="Google Shape;410;p50"/>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411" name="Google Shape;41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idx="1" type="body"/>
          </p:nvPr>
        </p:nvSpPr>
        <p:spPr>
          <a:xfrm>
            <a:off x="2400247" y="1297875"/>
            <a:ext cx="6321600" cy="3002400"/>
          </a:xfrm>
          <a:prstGeom prst="rect">
            <a:avLst/>
          </a:prstGeom>
        </p:spPr>
        <p:txBody>
          <a:bodyPr anchorCtr="0" anchor="t" bIns="91425" lIns="91425" spcFirstLastPara="1" rIns="91425" wrap="square" tIns="91425">
            <a:normAutofit lnSpcReduction="10000"/>
          </a:bodyPr>
          <a:lstStyle/>
          <a:p>
            <a:pPr indent="-317500" lvl="0" marL="457200" rtl="0" algn="l">
              <a:lnSpc>
                <a:spcPct val="115000"/>
              </a:lnSpc>
              <a:spcBef>
                <a:spcPts val="0"/>
              </a:spcBef>
              <a:spcAft>
                <a:spcPts val="0"/>
              </a:spcAft>
              <a:buSzPts val="1400"/>
              <a:buChar char="●"/>
            </a:pPr>
            <a:r>
              <a:rPr lang="en">
                <a:highlight>
                  <a:srgbClr val="FFFFFF"/>
                </a:highlight>
              </a:rPr>
              <a:t>Huge improvements i</a:t>
            </a:r>
            <a:r>
              <a:rPr lang="en">
                <a:highlight>
                  <a:srgbClr val="FFFFFF"/>
                </a:highlight>
              </a:rPr>
              <a:t>n</a:t>
            </a:r>
            <a:r>
              <a:rPr lang="en">
                <a:highlight>
                  <a:srgbClr val="FFFFFF"/>
                </a:highlight>
              </a:rPr>
              <a:t> terms of stability</a:t>
            </a:r>
            <a:endParaRPr>
              <a:highlight>
                <a:srgbClr val="FFFFFF"/>
              </a:highlight>
            </a:endParaRPr>
          </a:p>
          <a:p>
            <a:pPr indent="-317500" lvl="0" marL="457200" rtl="0" algn="l">
              <a:lnSpc>
                <a:spcPct val="115000"/>
              </a:lnSpc>
              <a:spcBef>
                <a:spcPts val="0"/>
              </a:spcBef>
              <a:spcAft>
                <a:spcPts val="0"/>
              </a:spcAft>
              <a:buSzPts val="1400"/>
              <a:buChar char="●"/>
            </a:pPr>
            <a:r>
              <a:rPr lang="en">
                <a:highlight>
                  <a:srgbClr val="FFFFFF"/>
                </a:highlight>
              </a:rPr>
              <a:t>Comes with theoretical proofs and </a:t>
            </a:r>
            <a:r>
              <a:rPr lang="en">
                <a:highlight>
                  <a:srgbClr val="FFFFFF"/>
                </a:highlight>
              </a:rPr>
              <a:t>guarantees</a:t>
            </a:r>
            <a:endParaRPr>
              <a:highlight>
                <a:srgbClr val="FFFFFF"/>
              </a:highlight>
            </a:endParaRPr>
          </a:p>
          <a:p>
            <a:pPr indent="0" lvl="0" marL="457200" rtl="0" algn="l">
              <a:lnSpc>
                <a:spcPct val="115000"/>
              </a:lnSpc>
              <a:spcBef>
                <a:spcPts val="0"/>
              </a:spcBef>
              <a:spcAft>
                <a:spcPts val="0"/>
              </a:spcAft>
              <a:buNone/>
            </a:pPr>
            <a:r>
              <a:t/>
            </a:r>
            <a:endParaRPr>
              <a:solidFill>
                <a:srgbClr val="202124"/>
              </a:solidFill>
              <a:highlight>
                <a:srgbClr val="FFFFFF"/>
              </a:highlight>
            </a:endParaRPr>
          </a:p>
          <a:p>
            <a:pPr indent="-317500" lvl="0" marL="457200" rtl="0" algn="l">
              <a:lnSpc>
                <a:spcPct val="115000"/>
              </a:lnSpc>
              <a:spcBef>
                <a:spcPts val="0"/>
              </a:spcBef>
              <a:spcAft>
                <a:spcPts val="0"/>
              </a:spcAft>
              <a:buClr>
                <a:srgbClr val="85200C"/>
              </a:buClr>
              <a:buSzPts val="1400"/>
              <a:buChar char="●"/>
            </a:pPr>
            <a:r>
              <a:rPr b="1" lang="en">
                <a:solidFill>
                  <a:srgbClr val="85200C"/>
                </a:solidFill>
                <a:highlight>
                  <a:srgbClr val="FFFFFF"/>
                </a:highlight>
              </a:rPr>
              <a:t>D gives a score, instead for a probability</a:t>
            </a:r>
            <a:endParaRPr b="1">
              <a:solidFill>
                <a:srgbClr val="85200C"/>
              </a:solidFill>
              <a:highlight>
                <a:srgbClr val="FFFFFF"/>
              </a:highlight>
            </a:endParaRPr>
          </a:p>
          <a:p>
            <a:pPr indent="-317500" lvl="1" marL="914400" rtl="0" algn="l">
              <a:lnSpc>
                <a:spcPct val="115000"/>
              </a:lnSpc>
              <a:spcBef>
                <a:spcPts val="0"/>
              </a:spcBef>
              <a:spcAft>
                <a:spcPts val="0"/>
              </a:spcAft>
              <a:buSzPts val="1400"/>
              <a:buChar char="○"/>
            </a:pPr>
            <a:r>
              <a:rPr lang="en" sz="1400">
                <a:highlight>
                  <a:srgbClr val="FFFFFF"/>
                </a:highlight>
              </a:rPr>
              <a:t>should be large for real data: </a:t>
            </a:r>
            <a:r>
              <a:rPr b="1" lang="en" sz="1400">
                <a:highlight>
                  <a:srgbClr val="FFFFFF"/>
                </a:highlight>
              </a:rPr>
              <a:t>D(x)</a:t>
            </a:r>
            <a:endParaRPr b="1" sz="1400">
              <a:highlight>
                <a:srgbClr val="FFFFFF"/>
              </a:highlight>
            </a:endParaRPr>
          </a:p>
          <a:p>
            <a:pPr indent="-317500" lvl="1" marL="914400" rtl="0" algn="l">
              <a:lnSpc>
                <a:spcPct val="115000"/>
              </a:lnSpc>
              <a:spcBef>
                <a:spcPts val="0"/>
              </a:spcBef>
              <a:spcAft>
                <a:spcPts val="0"/>
              </a:spcAft>
              <a:buSzPts val="1400"/>
              <a:buChar char="○"/>
            </a:pPr>
            <a:r>
              <a:rPr lang="en" sz="1400">
                <a:highlight>
                  <a:srgbClr val="FFFFFF"/>
                </a:highlight>
              </a:rPr>
              <a:t>should be low for fake data: </a:t>
            </a:r>
            <a:r>
              <a:rPr b="1" lang="en" sz="1400">
                <a:highlight>
                  <a:srgbClr val="FFFFFF"/>
                </a:highlight>
              </a:rPr>
              <a:t>D(G(z))</a:t>
            </a:r>
            <a:endParaRPr b="1" sz="1400">
              <a:highlight>
                <a:srgbClr val="FFFFFF"/>
              </a:highlight>
            </a:endParaRPr>
          </a:p>
          <a:p>
            <a:pPr indent="0" lvl="0" marL="0" rtl="0" algn="l">
              <a:lnSpc>
                <a:spcPct val="115000"/>
              </a:lnSpc>
              <a:spcBef>
                <a:spcPts val="0"/>
              </a:spcBef>
              <a:spcAft>
                <a:spcPts val="0"/>
              </a:spcAft>
              <a:buNone/>
            </a:pPr>
            <a:r>
              <a:t/>
            </a:r>
            <a:endParaRPr b="1">
              <a:highlight>
                <a:srgbClr val="FFFFFF"/>
              </a:highlight>
            </a:endParaRPr>
          </a:p>
          <a:p>
            <a:pPr indent="-317500" lvl="0" marL="457200" rtl="0" algn="l">
              <a:lnSpc>
                <a:spcPct val="115000"/>
              </a:lnSpc>
              <a:spcBef>
                <a:spcPts val="0"/>
              </a:spcBef>
              <a:spcAft>
                <a:spcPts val="0"/>
              </a:spcAft>
              <a:buSzPts val="1400"/>
              <a:buChar char="●"/>
            </a:pPr>
            <a:r>
              <a:rPr b="1" lang="en">
                <a:highlight>
                  <a:srgbClr val="FFFFFF"/>
                </a:highlight>
              </a:rPr>
              <a:t>Simpler Loss:</a:t>
            </a:r>
            <a:endParaRPr b="1">
              <a:highlight>
                <a:srgbClr val="FFFFFF"/>
              </a:highlight>
            </a:endParaRPr>
          </a:p>
          <a:p>
            <a:pPr indent="-317500" lvl="1" marL="914400" rtl="0" algn="l">
              <a:lnSpc>
                <a:spcPct val="115000"/>
              </a:lnSpc>
              <a:spcBef>
                <a:spcPts val="0"/>
              </a:spcBef>
              <a:spcAft>
                <a:spcPts val="0"/>
              </a:spcAft>
              <a:buSzPts val="1400"/>
              <a:buChar char="○"/>
            </a:pPr>
            <a:r>
              <a:rPr lang="en" sz="1400">
                <a:highlight>
                  <a:srgbClr val="FFFFFF"/>
                </a:highlight>
              </a:rPr>
              <a:t>G maximizes: </a:t>
            </a:r>
            <a:r>
              <a:rPr b="1" lang="en" sz="1400">
                <a:highlight>
                  <a:schemeClr val="lt1"/>
                </a:highlight>
              </a:rPr>
              <a:t>D(G(z))</a:t>
            </a:r>
            <a:endParaRPr b="1" sz="1400">
              <a:highlight>
                <a:schemeClr val="lt1"/>
              </a:highlight>
            </a:endParaRPr>
          </a:p>
          <a:p>
            <a:pPr indent="-317500" lvl="2" marL="1371600" rtl="0" algn="l">
              <a:lnSpc>
                <a:spcPct val="115000"/>
              </a:lnSpc>
              <a:spcBef>
                <a:spcPts val="0"/>
              </a:spcBef>
              <a:spcAft>
                <a:spcPts val="0"/>
              </a:spcAft>
              <a:buSzPts val="1400"/>
              <a:buChar char="■"/>
            </a:pPr>
            <a:r>
              <a:rPr lang="en" sz="1400">
                <a:highlight>
                  <a:schemeClr val="lt1"/>
                </a:highlight>
              </a:rPr>
              <a:t> wants the discriminator to be wrong, to say it is real data</a:t>
            </a:r>
            <a:r>
              <a:rPr lang="en" sz="1400">
                <a:highlight>
                  <a:srgbClr val="FFFFFF"/>
                </a:highlight>
              </a:rPr>
              <a:t> </a:t>
            </a:r>
            <a:endParaRPr sz="1400">
              <a:highlight>
                <a:srgbClr val="FFFFFF"/>
              </a:highlight>
            </a:endParaRPr>
          </a:p>
          <a:p>
            <a:pPr indent="-317500" lvl="1" marL="914400" rtl="0" algn="l">
              <a:lnSpc>
                <a:spcPct val="115000"/>
              </a:lnSpc>
              <a:spcBef>
                <a:spcPts val="0"/>
              </a:spcBef>
              <a:spcAft>
                <a:spcPts val="0"/>
              </a:spcAft>
              <a:buSzPts val="1400"/>
              <a:buChar char="○"/>
            </a:pPr>
            <a:r>
              <a:rPr lang="en" sz="1400">
                <a:highlight>
                  <a:srgbClr val="FFFFFF"/>
                </a:highlight>
              </a:rPr>
              <a:t>D maximizes: </a:t>
            </a:r>
            <a:r>
              <a:rPr b="1" lang="en" sz="1400">
                <a:highlight>
                  <a:srgbClr val="FFFFFF"/>
                </a:highlight>
              </a:rPr>
              <a:t>D(x) - D(G(z))</a:t>
            </a:r>
            <a:endParaRPr b="1" sz="1400">
              <a:highlight>
                <a:srgbClr val="FFFFFF"/>
              </a:highlight>
            </a:endParaRPr>
          </a:p>
          <a:p>
            <a:pPr indent="-317500" lvl="2" marL="1371600" rtl="0" algn="l">
              <a:lnSpc>
                <a:spcPct val="115000"/>
              </a:lnSpc>
              <a:spcBef>
                <a:spcPts val="0"/>
              </a:spcBef>
              <a:spcAft>
                <a:spcPts val="0"/>
              </a:spcAft>
              <a:buSzPts val="1400"/>
              <a:buChar char="■"/>
            </a:pPr>
            <a:r>
              <a:rPr lang="en" sz="1400">
                <a:highlight>
                  <a:srgbClr val="FFFFFF"/>
                </a:highlight>
              </a:rPr>
              <a:t>wants to give higher scores for real and low for fake</a:t>
            </a:r>
            <a:endParaRPr sz="1400">
              <a:highlight>
                <a:srgbClr val="FFFFFF"/>
              </a:highlight>
            </a:endParaRPr>
          </a:p>
        </p:txBody>
      </p:sp>
      <p:sp>
        <p:nvSpPr>
          <p:cNvPr id="417" name="Google Shape;417;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Wasserstein Loss</a:t>
            </a:r>
            <a:endParaRPr/>
          </a:p>
        </p:txBody>
      </p:sp>
      <p:sp>
        <p:nvSpPr>
          <p:cNvPr id="418" name="Google Shape;418;p51"/>
          <p:cNvSpPr txBox="1"/>
          <p:nvPr/>
        </p:nvSpPr>
        <p:spPr>
          <a:xfrm>
            <a:off x="0" y="4753300"/>
            <a:ext cx="9144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https://developers.google.com/machine-learning/gan</a:t>
            </a:r>
            <a:endParaRPr/>
          </a:p>
        </p:txBody>
      </p:sp>
      <p:sp>
        <p:nvSpPr>
          <p:cNvPr id="419" name="Google Shape;419;p51"/>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420" name="Google Shape;42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idx="1" type="body"/>
          </p:nvPr>
        </p:nvSpPr>
        <p:spPr>
          <a:xfrm>
            <a:off x="311700" y="1266175"/>
            <a:ext cx="3999900" cy="3302700"/>
          </a:xfrm>
          <a:prstGeom prst="rect">
            <a:avLst/>
          </a:prstGeom>
        </p:spPr>
        <p:txBody>
          <a:bodyPr anchorCtr="0" anchor="t" bIns="91425" lIns="91425" spcFirstLastPara="1" rIns="91425" wrap="square" tIns="91425">
            <a:normAutofit fontScale="85000" lnSpcReduction="20000"/>
          </a:bodyPr>
          <a:lstStyle/>
          <a:p>
            <a:pPr indent="-304165" lvl="0" marL="457200" rtl="0" algn="l">
              <a:lnSpc>
                <a:spcPct val="115000"/>
              </a:lnSpc>
              <a:spcBef>
                <a:spcPts val="0"/>
              </a:spcBef>
              <a:spcAft>
                <a:spcPts val="0"/>
              </a:spcAft>
              <a:buSzPct val="100000"/>
              <a:buAutoNum type="arabicPeriod"/>
            </a:pPr>
            <a:r>
              <a:rPr lang="en"/>
              <a:t>Introduction</a:t>
            </a:r>
            <a:endParaRPr/>
          </a:p>
          <a:p>
            <a:pPr indent="-304165" lvl="0" marL="457200" rtl="0" algn="l">
              <a:lnSpc>
                <a:spcPct val="115000"/>
              </a:lnSpc>
              <a:spcBef>
                <a:spcPts val="0"/>
              </a:spcBef>
              <a:spcAft>
                <a:spcPts val="0"/>
              </a:spcAft>
              <a:buSzPct val="100000"/>
              <a:buAutoNum type="arabicPeriod"/>
            </a:pPr>
            <a:r>
              <a:rPr lang="en"/>
              <a:t>Dataset Description</a:t>
            </a:r>
            <a:endParaRPr/>
          </a:p>
          <a:p>
            <a:pPr indent="-304165" lvl="0" marL="457200" rtl="0" algn="l">
              <a:lnSpc>
                <a:spcPct val="115000"/>
              </a:lnSpc>
              <a:spcBef>
                <a:spcPts val="0"/>
              </a:spcBef>
              <a:spcAft>
                <a:spcPts val="0"/>
              </a:spcAft>
              <a:buSzPct val="100000"/>
              <a:buAutoNum type="arabicPeriod"/>
            </a:pPr>
            <a:r>
              <a:rPr b="1" lang="en"/>
              <a:t>Method (focus on this)</a:t>
            </a:r>
            <a:endParaRPr b="1"/>
          </a:p>
          <a:p>
            <a:pPr indent="-304165" lvl="0" marL="914400" rtl="0" algn="l">
              <a:lnSpc>
                <a:spcPct val="115000"/>
              </a:lnSpc>
              <a:spcBef>
                <a:spcPts val="0"/>
              </a:spcBef>
              <a:spcAft>
                <a:spcPts val="0"/>
              </a:spcAft>
              <a:buSzPct val="100000"/>
              <a:buChar char="+"/>
            </a:pPr>
            <a:r>
              <a:rPr lang="en"/>
              <a:t>NN Architecture</a:t>
            </a:r>
            <a:endParaRPr/>
          </a:p>
          <a:p>
            <a:pPr indent="-304165" lvl="0" marL="914400" rtl="0" algn="l">
              <a:lnSpc>
                <a:spcPct val="115000"/>
              </a:lnSpc>
              <a:spcBef>
                <a:spcPts val="0"/>
              </a:spcBef>
              <a:spcAft>
                <a:spcPts val="0"/>
              </a:spcAft>
              <a:buSzPct val="100000"/>
              <a:buChar char="+"/>
            </a:pPr>
            <a:r>
              <a:rPr lang="en"/>
              <a:t>Algorithm steps</a:t>
            </a:r>
            <a:endParaRPr/>
          </a:p>
          <a:p>
            <a:pPr indent="-304165" lvl="0" marL="457200" rtl="0" algn="l">
              <a:lnSpc>
                <a:spcPct val="115000"/>
              </a:lnSpc>
              <a:spcBef>
                <a:spcPts val="0"/>
              </a:spcBef>
              <a:spcAft>
                <a:spcPts val="0"/>
              </a:spcAft>
              <a:buSzPct val="100000"/>
              <a:buAutoNum type="arabicPeriod"/>
            </a:pPr>
            <a:r>
              <a:rPr b="1" lang="en"/>
              <a:t>Experiments </a:t>
            </a:r>
            <a:r>
              <a:rPr b="1" lang="en"/>
              <a:t>(focus on this)</a:t>
            </a:r>
            <a:endParaRPr b="1"/>
          </a:p>
          <a:p>
            <a:pPr indent="-304165" lvl="0" marL="914400" rtl="0" algn="l">
              <a:lnSpc>
                <a:spcPct val="115000"/>
              </a:lnSpc>
              <a:spcBef>
                <a:spcPts val="0"/>
              </a:spcBef>
              <a:spcAft>
                <a:spcPts val="0"/>
              </a:spcAft>
              <a:buSzPct val="100000"/>
              <a:buChar char="+"/>
            </a:pPr>
            <a:r>
              <a:rPr lang="en"/>
              <a:t>Performance</a:t>
            </a:r>
            <a:endParaRPr/>
          </a:p>
          <a:p>
            <a:pPr indent="-304165" lvl="0" marL="914400" rtl="0" algn="l">
              <a:lnSpc>
                <a:spcPct val="115000"/>
              </a:lnSpc>
              <a:spcBef>
                <a:spcPts val="0"/>
              </a:spcBef>
              <a:spcAft>
                <a:spcPts val="0"/>
              </a:spcAft>
              <a:buSzPct val="100000"/>
              <a:buChar char="+"/>
            </a:pPr>
            <a:r>
              <a:rPr lang="en"/>
              <a:t>Qualitative </a:t>
            </a:r>
            <a:r>
              <a:rPr lang="en"/>
              <a:t>Results</a:t>
            </a:r>
            <a:endParaRPr/>
          </a:p>
          <a:p>
            <a:pPr indent="-304165" lvl="0" marL="457200" rtl="0" algn="l">
              <a:lnSpc>
                <a:spcPct val="115000"/>
              </a:lnSpc>
              <a:spcBef>
                <a:spcPts val="0"/>
              </a:spcBef>
              <a:spcAft>
                <a:spcPts val="0"/>
              </a:spcAft>
              <a:buSzPct val="100000"/>
              <a:buAutoNum type="arabicPeriod"/>
            </a:pPr>
            <a:r>
              <a:rPr lang="en"/>
              <a:t>Conclusions</a:t>
            </a:r>
            <a:endParaRPr/>
          </a:p>
          <a:p>
            <a:pPr indent="-304165" lvl="0" marL="914400" rtl="0" algn="l">
              <a:lnSpc>
                <a:spcPct val="115000"/>
              </a:lnSpc>
              <a:spcBef>
                <a:spcPts val="0"/>
              </a:spcBef>
              <a:spcAft>
                <a:spcPts val="0"/>
              </a:spcAft>
              <a:buSzPct val="100000"/>
              <a:buChar char="+"/>
            </a:pPr>
            <a:r>
              <a:rPr lang="en"/>
              <a:t>Encountered problems</a:t>
            </a:r>
            <a:endParaRPr/>
          </a:p>
          <a:p>
            <a:pPr indent="-304165" lvl="0" marL="914400" rtl="0" algn="l">
              <a:lnSpc>
                <a:spcPct val="115000"/>
              </a:lnSpc>
              <a:spcBef>
                <a:spcPts val="0"/>
              </a:spcBef>
              <a:spcAft>
                <a:spcPts val="0"/>
              </a:spcAft>
              <a:buSzPct val="100000"/>
              <a:buChar char="+"/>
            </a:pPr>
            <a:r>
              <a:rPr lang="en"/>
              <a:t>Future work</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a:t>
            </a:r>
            <a:r>
              <a:rPr lang="en"/>
              <a:t>n-person session</a:t>
            </a:r>
            <a:endParaRPr/>
          </a:p>
          <a:p>
            <a:pPr indent="-304165" lvl="0" marL="457200" rtl="0" algn="l">
              <a:lnSpc>
                <a:spcPct val="115000"/>
              </a:lnSpc>
              <a:spcBef>
                <a:spcPts val="0"/>
              </a:spcBef>
              <a:spcAft>
                <a:spcPts val="0"/>
              </a:spcAft>
              <a:buSzPct val="100000"/>
              <a:buChar char="●"/>
            </a:pPr>
            <a:r>
              <a:rPr lang="en"/>
              <a:t>A2</a:t>
            </a:r>
            <a:r>
              <a:rPr lang="en"/>
              <a:t>, portrait</a:t>
            </a:r>
            <a:endParaRPr/>
          </a:p>
          <a:p>
            <a:pPr indent="0" lvl="0" marL="0" rtl="0" algn="l">
              <a:lnSpc>
                <a:spcPct val="115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
              <a:t>Ex.: </a:t>
            </a:r>
            <a:r>
              <a:rPr lang="en" u="sng">
                <a:solidFill>
                  <a:schemeClr val="hlink"/>
                </a:solidFill>
                <a:hlinkClick r:id="rId3"/>
              </a:rPr>
              <a:t>Latex Templates</a:t>
            </a:r>
            <a:r>
              <a:rPr lang="en"/>
              <a:t> and </a:t>
            </a:r>
            <a:r>
              <a:rPr lang="en" u="sng">
                <a:solidFill>
                  <a:schemeClr val="hlink"/>
                </a:solidFill>
                <a:hlinkClick r:id="rId4"/>
              </a:rPr>
              <a:t>Posters from DeepFMI 2020</a:t>
            </a:r>
            <a:endParaRPr/>
          </a:p>
        </p:txBody>
      </p:sp>
      <p:sp>
        <p:nvSpPr>
          <p:cNvPr id="90" name="Google Shape;90;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a:t>
            </a:r>
            <a:r>
              <a:rPr b="0" lang="en"/>
              <a:t>-</a:t>
            </a:r>
            <a:r>
              <a:rPr lang="en"/>
              <a:t> </a:t>
            </a:r>
            <a:r>
              <a:rPr b="0" lang="en"/>
              <a:t>Poster Session</a:t>
            </a:r>
            <a:endParaRPr b="0"/>
          </a:p>
        </p:txBody>
      </p:sp>
      <p:pic>
        <p:nvPicPr>
          <p:cNvPr id="91" name="Google Shape;91;p16"/>
          <p:cNvPicPr preferRelativeResize="0"/>
          <p:nvPr/>
        </p:nvPicPr>
        <p:blipFill>
          <a:blip r:embed="rId5">
            <a:alphaModFix/>
          </a:blip>
          <a:stretch>
            <a:fillRect/>
          </a:stretch>
        </p:blipFill>
        <p:spPr>
          <a:xfrm>
            <a:off x="5190887" y="251187"/>
            <a:ext cx="3282926" cy="4641126"/>
          </a:xfrm>
          <a:prstGeom prst="rect">
            <a:avLst/>
          </a:prstGeom>
          <a:noFill/>
          <a:ln>
            <a:noFill/>
          </a:ln>
        </p:spPr>
      </p:pic>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Use Cases</a:t>
            </a:r>
            <a:endParaRPr/>
          </a:p>
        </p:txBody>
      </p:sp>
      <p:sp>
        <p:nvSpPr>
          <p:cNvPr id="426" name="Google Shape;426;p52"/>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https://machinelearningmastery.com/impressive-applications-of-generative-adversarial-networks/</a:t>
            </a:r>
            <a:endParaRPr/>
          </a:p>
        </p:txBody>
      </p:sp>
      <p:sp>
        <p:nvSpPr>
          <p:cNvPr id="427" name="Google Shape;427;p52"/>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428" name="Google Shape;42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9" name="Google Shape;429;p52"/>
          <p:cNvPicPr preferRelativeResize="0"/>
          <p:nvPr/>
        </p:nvPicPr>
        <p:blipFill>
          <a:blip r:embed="rId4">
            <a:alphaModFix/>
          </a:blip>
          <a:stretch>
            <a:fillRect/>
          </a:stretch>
        </p:blipFill>
        <p:spPr>
          <a:xfrm>
            <a:off x="2130552" y="1307592"/>
            <a:ext cx="4430874" cy="2578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Use Cases</a:t>
            </a:r>
            <a:endParaRPr/>
          </a:p>
        </p:txBody>
      </p:sp>
      <p:sp>
        <p:nvSpPr>
          <p:cNvPr id="435" name="Google Shape;435;p53"/>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https://machinelearningmastery.com/impressive-applications-of-generative-adversarial-networks/</a:t>
            </a:r>
            <a:endParaRPr/>
          </a:p>
        </p:txBody>
      </p:sp>
      <p:sp>
        <p:nvSpPr>
          <p:cNvPr id="436" name="Google Shape;436;p53"/>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437" name="Google Shape;43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8" name="Google Shape;438;p53"/>
          <p:cNvPicPr preferRelativeResize="0"/>
          <p:nvPr/>
        </p:nvPicPr>
        <p:blipFill>
          <a:blip r:embed="rId4">
            <a:alphaModFix/>
          </a:blip>
          <a:stretch>
            <a:fillRect/>
          </a:stretch>
        </p:blipFill>
        <p:spPr>
          <a:xfrm>
            <a:off x="2130550" y="1304825"/>
            <a:ext cx="3784735" cy="3358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Use Cases</a:t>
            </a:r>
            <a:endParaRPr/>
          </a:p>
        </p:txBody>
      </p:sp>
      <p:sp>
        <p:nvSpPr>
          <p:cNvPr id="444" name="Google Shape;444;p54"/>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https://machinelearningmastery.com/impressive-applications-of-generative-adversarial-networks/</a:t>
            </a:r>
            <a:endParaRPr/>
          </a:p>
        </p:txBody>
      </p:sp>
      <p:sp>
        <p:nvSpPr>
          <p:cNvPr id="445" name="Google Shape;445;p54"/>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446" name="Google Shape;44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7" name="Google Shape;447;p54"/>
          <p:cNvPicPr preferRelativeResize="0"/>
          <p:nvPr/>
        </p:nvPicPr>
        <p:blipFill>
          <a:blip r:embed="rId4">
            <a:alphaModFix/>
          </a:blip>
          <a:stretch>
            <a:fillRect/>
          </a:stretch>
        </p:blipFill>
        <p:spPr>
          <a:xfrm>
            <a:off x="2130552" y="1307598"/>
            <a:ext cx="6828499" cy="2305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Use Cases</a:t>
            </a:r>
            <a:endParaRPr/>
          </a:p>
        </p:txBody>
      </p:sp>
      <p:sp>
        <p:nvSpPr>
          <p:cNvPr id="453" name="Google Shape;453;p55"/>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https://machinelearningmastery.com/impressive-applications-of-generative-adversarial-networks/</a:t>
            </a:r>
            <a:endParaRPr/>
          </a:p>
        </p:txBody>
      </p:sp>
      <p:sp>
        <p:nvSpPr>
          <p:cNvPr id="454" name="Google Shape;454;p55"/>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455" name="Google Shape;45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6" name="Google Shape;456;p55"/>
          <p:cNvPicPr preferRelativeResize="0"/>
          <p:nvPr/>
        </p:nvPicPr>
        <p:blipFill>
          <a:blip r:embed="rId4">
            <a:alphaModFix/>
          </a:blip>
          <a:stretch>
            <a:fillRect/>
          </a:stretch>
        </p:blipFill>
        <p:spPr>
          <a:xfrm>
            <a:off x="2129700" y="1304825"/>
            <a:ext cx="5981936" cy="32960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 Use Cases</a:t>
            </a:r>
            <a:endParaRPr/>
          </a:p>
        </p:txBody>
      </p:sp>
      <p:sp>
        <p:nvSpPr>
          <p:cNvPr id="462" name="Google Shape;462;p56"/>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Human Synthesis and Scene Compositing</a:t>
            </a:r>
            <a:endParaRPr/>
          </a:p>
        </p:txBody>
      </p:sp>
      <p:sp>
        <p:nvSpPr>
          <p:cNvPr id="463" name="Google Shape;463;p56"/>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464" name="Google Shape;46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5" name="Google Shape;465;p56"/>
          <p:cNvPicPr preferRelativeResize="0"/>
          <p:nvPr/>
        </p:nvPicPr>
        <p:blipFill>
          <a:blip r:embed="rId4">
            <a:alphaModFix/>
          </a:blip>
          <a:stretch>
            <a:fillRect/>
          </a:stretch>
        </p:blipFill>
        <p:spPr>
          <a:xfrm>
            <a:off x="1665600" y="1978724"/>
            <a:ext cx="7166702" cy="949329"/>
          </a:xfrm>
          <a:prstGeom prst="rect">
            <a:avLst/>
          </a:prstGeom>
          <a:noFill/>
          <a:ln>
            <a:noFill/>
          </a:ln>
        </p:spPr>
      </p:pic>
      <p:sp>
        <p:nvSpPr>
          <p:cNvPr id="466" name="Google Shape;466;p56"/>
          <p:cNvSpPr txBox="1"/>
          <p:nvPr/>
        </p:nvSpPr>
        <p:spPr>
          <a:xfrm>
            <a:off x="1841350" y="3216225"/>
            <a:ext cx="69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Generating different poses of a person. </a:t>
            </a:r>
            <a:endParaRPr>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descr="Link to de Demo(check the box) :&#10;http://gaugan.org/gaugan2/&#10;&#10;A novice painter might set brush to canvas aiming to create a stunning sunset landscape —  craggy, snow-covered peaks reflected in a glassy lake — only to end up with something that looks more like a multi-colored inkblot.&#10;&#10;But a deep learning model developed by NVIDIA Research can do just the opposite: it turns rough doodles into photorealistic masterpieces with breathtaking ease. The tool leverages generative adversarial networks, or GANs, to convert segmentation maps into lifelike images.&#10;&#10;The interactive app using the model, in a lighthearted nod to the post-Impressionist painter, has been christened GauGAN.&#10;&#10;&#10;Post-Impressionist Paul Gauguin painted several self-portraits, including this 1885 work housed at the Kimbell Art Museum. (Photo from Wikimedia Commons, licensed under public domain).&#10;GauGAN could offer a powerful tool for creating virtual worlds to everyone from architects and urban planners to landscape designers and game developers. With an AI that understands how the real world looks, these professionals could better prototype ideas and make rapid changes to a synthetic scene." id="472" name="Google Shape;472;p57" title="Interactive Demo App GauGAN , built using SPADE - with  demo link (updated 2022)">
            <a:hlinkClick r:id="rId3"/>
          </p:cNvPr>
          <p:cNvPicPr preferRelativeResize="0"/>
          <p:nvPr/>
        </p:nvPicPr>
        <p:blipFill>
          <a:blip r:embed="rId4">
            <a:alphaModFix/>
          </a:blip>
          <a:stretch>
            <a:fillRect/>
          </a:stretch>
        </p:blipFill>
        <p:spPr>
          <a:xfrm>
            <a:off x="0" y="0"/>
            <a:ext cx="8721900" cy="49060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aper (PDF):&#10;http://stylegan.xyz/paper&#10;&#10;Authors:&#10;Tero Karras (NVIDIA)&#10;Samuli Laine (NVIDIA)&#10;Timo Aila (NVIDIA)&#10;&#10;Abstract:&#10;We propose an alternative generator architecture for generative adversarial networks, borrowing from style transfer literature. The new architecture leads to an automatically learned, unsupervised separation of high-level attributes (e.g., pose and identity when trained on human faces) and stochastic variation in the generated images (e.g., freckles, hair), and it enables intuitive, scale-specific control of the synthesis. The new generator improves the state-of-the-art in terms of traditional distribution quality metrics, leads to demonstrably better interpolation properties, and also better disentangles the latent factors of variation. To quantify interpolation quality and disentanglement, we propose two new, automated methods that are applicable to any generator architecture. Finally, we introduce a new, highly varied and high-quality dataset of human faces." id="478" name="Google Shape;478;p58" title="A Style-Based Generator Architecture for Generative Adversarial Networks">
            <a:hlinkClick r:id="rId3"/>
          </p:cNvPr>
          <p:cNvPicPr preferRelativeResize="0"/>
          <p:nvPr/>
        </p:nvPicPr>
        <p:blipFill>
          <a:blip r:embed="rId4">
            <a:alphaModFix/>
          </a:blip>
          <a:stretch>
            <a:fillRect/>
          </a:stretch>
        </p:blipFill>
        <p:spPr>
          <a:xfrm>
            <a:off x="531513" y="51650"/>
            <a:ext cx="8080975" cy="454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a:t>
            </a:r>
            <a:r>
              <a:rPr lang="en"/>
              <a:t>GAN</a:t>
            </a:r>
            <a:endParaRPr/>
          </a:p>
        </p:txBody>
      </p:sp>
      <p:sp>
        <p:nvSpPr>
          <p:cNvPr id="484" name="Google Shape;484;p59"/>
          <p:cNvSpPr txBox="1"/>
          <p:nvPr/>
        </p:nvSpPr>
        <p:spPr>
          <a:xfrm>
            <a:off x="0" y="4784825"/>
            <a:ext cx="9144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https://junyanz.github.io/CycleGAN/</a:t>
            </a:r>
            <a:endParaRPr/>
          </a:p>
        </p:txBody>
      </p:sp>
      <p:pic>
        <p:nvPicPr>
          <p:cNvPr id="485" name="Google Shape;485;p59"/>
          <p:cNvPicPr preferRelativeResize="0"/>
          <p:nvPr/>
        </p:nvPicPr>
        <p:blipFill>
          <a:blip r:embed="rId4">
            <a:alphaModFix/>
          </a:blip>
          <a:stretch>
            <a:fillRect/>
          </a:stretch>
        </p:blipFill>
        <p:spPr>
          <a:xfrm>
            <a:off x="2400250" y="1444249"/>
            <a:ext cx="6321599" cy="2970163"/>
          </a:xfrm>
          <a:prstGeom prst="rect">
            <a:avLst/>
          </a:prstGeom>
          <a:noFill/>
          <a:ln>
            <a:noFill/>
          </a:ln>
        </p:spPr>
      </p:pic>
      <p:sp>
        <p:nvSpPr>
          <p:cNvPr id="486" name="Google Shape;486;p59"/>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487" name="Google Shape;48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CycleGAN</a:t>
            </a:r>
            <a:endParaRPr/>
          </a:p>
        </p:txBody>
      </p:sp>
      <p:sp>
        <p:nvSpPr>
          <p:cNvPr id="493" name="Google Shape;493;p60"/>
          <p:cNvSpPr txBox="1"/>
          <p:nvPr>
            <p:ph idx="1" type="body"/>
          </p:nvPr>
        </p:nvSpPr>
        <p:spPr>
          <a:xfrm>
            <a:off x="2410100" y="1290975"/>
            <a:ext cx="3375000" cy="3002400"/>
          </a:xfrm>
          <a:prstGeom prst="rect">
            <a:avLst/>
          </a:prstGeom>
        </p:spPr>
        <p:txBody>
          <a:bodyPr anchorCtr="0" anchor="ctr" bIns="91425" lIns="91425" spcFirstLastPara="1" rIns="91425" wrap="square" tIns="91425">
            <a:normAutofit/>
          </a:bodyPr>
          <a:lstStyle/>
          <a:p>
            <a:pPr indent="0" lvl="0" marL="0" rtl="0" algn="ctr">
              <a:spcBef>
                <a:spcPts val="900"/>
              </a:spcBef>
              <a:spcAft>
                <a:spcPts val="0"/>
              </a:spcAft>
              <a:buNone/>
            </a:pPr>
            <a:r>
              <a:rPr lang="en">
                <a:highlight>
                  <a:srgbClr val="FFFFFF"/>
                </a:highlight>
              </a:rPr>
              <a:t>Unpaired Image-to-Image Translation </a:t>
            </a:r>
            <a:endParaRPr>
              <a:highlight>
                <a:srgbClr val="FFFFFF"/>
              </a:highlight>
            </a:endParaRPr>
          </a:p>
          <a:p>
            <a:pPr indent="0" lvl="0" marL="0" rtl="0" algn="ctr">
              <a:spcBef>
                <a:spcPts val="900"/>
              </a:spcBef>
              <a:spcAft>
                <a:spcPts val="0"/>
              </a:spcAft>
              <a:buNone/>
            </a:pPr>
            <a:r>
              <a:rPr lang="en">
                <a:highlight>
                  <a:srgbClr val="FFFFFF"/>
                </a:highlight>
              </a:rPr>
              <a:t>using</a:t>
            </a:r>
            <a:endParaRPr>
              <a:highlight>
                <a:srgbClr val="FFFFFF"/>
              </a:highlight>
            </a:endParaRPr>
          </a:p>
          <a:p>
            <a:pPr indent="0" lvl="0" marL="0" rtl="0" algn="ctr">
              <a:spcBef>
                <a:spcPts val="900"/>
              </a:spcBef>
              <a:spcAft>
                <a:spcPts val="900"/>
              </a:spcAft>
              <a:buNone/>
            </a:pPr>
            <a:r>
              <a:rPr lang="en">
                <a:highlight>
                  <a:srgbClr val="FFFFFF"/>
                </a:highlight>
              </a:rPr>
              <a:t>Cycle-Consistent Adversarial Networks</a:t>
            </a:r>
            <a:endParaRPr>
              <a:highlight>
                <a:srgbClr val="FFFFFF"/>
              </a:highlight>
            </a:endParaRPr>
          </a:p>
        </p:txBody>
      </p:sp>
      <p:pic>
        <p:nvPicPr>
          <p:cNvPr id="494" name="Google Shape;494;p60"/>
          <p:cNvPicPr preferRelativeResize="0"/>
          <p:nvPr/>
        </p:nvPicPr>
        <p:blipFill>
          <a:blip r:embed="rId3">
            <a:alphaModFix/>
          </a:blip>
          <a:stretch>
            <a:fillRect/>
          </a:stretch>
        </p:blipFill>
        <p:spPr>
          <a:xfrm>
            <a:off x="5785125" y="770714"/>
            <a:ext cx="2936724" cy="3602076"/>
          </a:xfrm>
          <a:prstGeom prst="rect">
            <a:avLst/>
          </a:prstGeom>
          <a:noFill/>
          <a:ln>
            <a:noFill/>
          </a:ln>
        </p:spPr>
      </p:pic>
      <p:sp>
        <p:nvSpPr>
          <p:cNvPr id="495" name="Google Shape;495;p60"/>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496" name="Google Shape;49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CycleGAN - Intuition</a:t>
            </a:r>
            <a:endParaRPr/>
          </a:p>
        </p:txBody>
      </p:sp>
      <p:sp>
        <p:nvSpPr>
          <p:cNvPr id="502" name="Google Shape;502;p61"/>
          <p:cNvSpPr txBox="1"/>
          <p:nvPr>
            <p:ph idx="1" type="body"/>
          </p:nvPr>
        </p:nvSpPr>
        <p:spPr>
          <a:xfrm>
            <a:off x="2410112" y="1290976"/>
            <a:ext cx="6321600" cy="3002400"/>
          </a:xfrm>
          <a:prstGeom prst="rect">
            <a:avLst/>
          </a:prstGeom>
        </p:spPr>
        <p:txBody>
          <a:bodyPr anchorCtr="0" anchor="t" bIns="91425" lIns="91425" spcFirstLastPara="1" rIns="91425" wrap="square" tIns="91425">
            <a:normAutofit/>
          </a:bodyPr>
          <a:lstStyle/>
          <a:p>
            <a:pPr indent="0" lvl="0" marL="0" rtl="0" algn="l">
              <a:spcBef>
                <a:spcPts val="900"/>
              </a:spcBef>
              <a:spcAft>
                <a:spcPts val="900"/>
              </a:spcAft>
              <a:buNone/>
            </a:pPr>
            <a:r>
              <a:rPr b="1" lang="en">
                <a:highlight>
                  <a:srgbClr val="FFFFFF"/>
                </a:highlight>
              </a:rPr>
              <a:t>Q: What will the Generator learn?</a:t>
            </a:r>
            <a:endParaRPr b="1" sz="1400">
              <a:highlight>
                <a:srgbClr val="FFFFFF"/>
              </a:highlight>
            </a:endParaRPr>
          </a:p>
        </p:txBody>
      </p:sp>
      <p:pic>
        <p:nvPicPr>
          <p:cNvPr id="503" name="Google Shape;503;p61"/>
          <p:cNvPicPr preferRelativeResize="0"/>
          <p:nvPr/>
        </p:nvPicPr>
        <p:blipFill rotWithShape="1">
          <a:blip r:embed="rId3">
            <a:alphaModFix/>
          </a:blip>
          <a:srcRect b="0" l="872" r="0" t="3409"/>
          <a:stretch/>
        </p:blipFill>
        <p:spPr>
          <a:xfrm>
            <a:off x="3102925" y="1725025"/>
            <a:ext cx="4960126" cy="2754075"/>
          </a:xfrm>
          <a:prstGeom prst="rect">
            <a:avLst/>
          </a:prstGeom>
          <a:noFill/>
          <a:ln>
            <a:noFill/>
          </a:ln>
        </p:spPr>
      </p:pic>
      <p:sp>
        <p:nvSpPr>
          <p:cNvPr id="504" name="Google Shape;504;p61"/>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505" name="Google Shape;50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Evaluation</a:t>
            </a:r>
            <a:r>
              <a:rPr lang="en"/>
              <a:t> b</a:t>
            </a:r>
            <a:r>
              <a:rPr lang="en"/>
              <a:t>ased on:</a:t>
            </a:r>
            <a:endParaRPr/>
          </a:p>
          <a:p>
            <a:pPr indent="-317500" lvl="0" marL="457200" rtl="0" algn="l">
              <a:spcBef>
                <a:spcPts val="0"/>
              </a:spcBef>
              <a:spcAft>
                <a:spcPts val="0"/>
              </a:spcAft>
              <a:buSzPts val="1400"/>
              <a:buChar char="●"/>
            </a:pPr>
            <a:r>
              <a:rPr lang="en"/>
              <a:t>The model is training, the dataset is preprocessed, pytorch and conda worked! (yuhu)</a:t>
            </a:r>
            <a:endParaRPr/>
          </a:p>
          <a:p>
            <a:pPr indent="-317500" lvl="0" marL="457200" rtl="0" algn="l">
              <a:spcBef>
                <a:spcPts val="0"/>
              </a:spcBef>
              <a:spcAft>
                <a:spcPts val="0"/>
              </a:spcAft>
              <a:buSzPts val="1400"/>
              <a:buChar char="●"/>
            </a:pPr>
            <a:r>
              <a:rPr lang="en"/>
              <a:t>Ablation </a:t>
            </a:r>
            <a:r>
              <a:rPr lang="en"/>
              <a:t>study (vary the components of the base model)</a:t>
            </a:r>
            <a:endParaRPr/>
          </a:p>
          <a:p>
            <a:pPr indent="-317500" lvl="0" marL="457200" rtl="0" algn="l">
              <a:spcBef>
                <a:spcPts val="0"/>
              </a:spcBef>
              <a:spcAft>
                <a:spcPts val="0"/>
              </a:spcAft>
              <a:buSzPts val="1400"/>
              <a:buChar char="●"/>
            </a:pPr>
            <a:r>
              <a:rPr lang="en"/>
              <a:t>Answers at the presentation moment (each team member should know all the content of the </a:t>
            </a:r>
            <a:r>
              <a:rPr lang="en"/>
              <a:t>project</a:t>
            </a:r>
            <a:r>
              <a:rPr lang="en"/>
              <a:t>)</a:t>
            </a:r>
            <a:endParaRPr b="1"/>
          </a:p>
          <a:p>
            <a:pPr indent="0" lvl="0" marL="0" rtl="0" algn="l">
              <a:spcBef>
                <a:spcPts val="0"/>
              </a:spcBef>
              <a:spcAft>
                <a:spcPts val="0"/>
              </a:spcAft>
              <a:buNone/>
            </a:pPr>
            <a:r>
              <a:rPr b="1" lang="en"/>
              <a:t>All team members</a:t>
            </a:r>
            <a:r>
              <a:rPr lang="en"/>
              <a:t> will have the </a:t>
            </a:r>
            <a:r>
              <a:rPr b="1" lang="en"/>
              <a:t>same grade</a:t>
            </a:r>
            <a:r>
              <a:rPr lang="en"/>
              <a:t> for the project.</a:t>
            </a:r>
            <a:endParaRPr/>
          </a:p>
          <a:p>
            <a:pPr indent="0" lvl="0" marL="0" rtl="0" algn="l">
              <a:spcBef>
                <a:spcPts val="0"/>
              </a:spcBef>
              <a:spcAft>
                <a:spcPts val="0"/>
              </a:spcAft>
              <a:buNone/>
            </a:pPr>
            <a:r>
              <a:t/>
            </a:r>
            <a:endParaRPr b="1"/>
          </a:p>
          <a:p>
            <a:pPr indent="0" lvl="0" marL="0" rtl="0" algn="l">
              <a:spcBef>
                <a:spcPts val="1200"/>
              </a:spcBef>
              <a:spcAft>
                <a:spcPts val="1200"/>
              </a:spcAft>
              <a:buNone/>
            </a:pPr>
            <a:r>
              <a:rPr b="1" lang="en"/>
              <a:t>Follow your </a:t>
            </a:r>
            <a:r>
              <a:rPr b="1" lang="en"/>
              <a:t>mentor's</a:t>
            </a:r>
            <a:r>
              <a:rPr b="1" lang="en"/>
              <a:t> instructions!</a:t>
            </a:r>
            <a:endParaRPr/>
          </a:p>
        </p:txBody>
      </p:sp>
      <p:sp>
        <p:nvSpPr>
          <p:cNvPr id="98" name="Google Shape;98;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a:t>
            </a:r>
            <a:r>
              <a:rPr b="0" lang="en"/>
              <a:t>-</a:t>
            </a:r>
            <a:r>
              <a:rPr lang="en"/>
              <a:t> </a:t>
            </a:r>
            <a:r>
              <a:rPr b="0" lang="en"/>
              <a:t>Poster Session</a:t>
            </a:r>
            <a:endParaRPr b="0"/>
          </a:p>
        </p:txBody>
      </p:sp>
      <p:pic>
        <p:nvPicPr>
          <p:cNvPr id="99" name="Google Shape;99;p17"/>
          <p:cNvPicPr preferRelativeResize="0"/>
          <p:nvPr/>
        </p:nvPicPr>
        <p:blipFill rotWithShape="1">
          <a:blip r:embed="rId3">
            <a:alphaModFix/>
          </a:blip>
          <a:srcRect b="0" l="17225" r="0" t="0"/>
          <a:stretch/>
        </p:blipFill>
        <p:spPr>
          <a:xfrm>
            <a:off x="5278875" y="445025"/>
            <a:ext cx="3106949" cy="4545774"/>
          </a:xfrm>
          <a:prstGeom prst="rect">
            <a:avLst/>
          </a:prstGeom>
          <a:noFill/>
          <a:ln>
            <a:noFill/>
          </a:ln>
        </p:spPr>
      </p:pic>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CycleGAN - </a:t>
            </a:r>
            <a:r>
              <a:rPr lang="en"/>
              <a:t>Intuition</a:t>
            </a:r>
            <a:endParaRPr/>
          </a:p>
        </p:txBody>
      </p:sp>
      <p:sp>
        <p:nvSpPr>
          <p:cNvPr id="511" name="Google Shape;511;p62"/>
          <p:cNvSpPr txBox="1"/>
          <p:nvPr>
            <p:ph idx="1" type="body"/>
          </p:nvPr>
        </p:nvSpPr>
        <p:spPr>
          <a:xfrm>
            <a:off x="2410112" y="1290976"/>
            <a:ext cx="6321600" cy="3002400"/>
          </a:xfrm>
          <a:prstGeom prst="rect">
            <a:avLst/>
          </a:prstGeom>
        </p:spPr>
        <p:txBody>
          <a:bodyPr anchorCtr="0" anchor="t" bIns="91425" lIns="91425" spcFirstLastPara="1" rIns="91425" wrap="square" tIns="91425">
            <a:normAutofit/>
          </a:bodyPr>
          <a:lstStyle/>
          <a:p>
            <a:pPr indent="0" lvl="0" marL="0" rtl="0" algn="l">
              <a:spcBef>
                <a:spcPts val="900"/>
              </a:spcBef>
              <a:spcAft>
                <a:spcPts val="900"/>
              </a:spcAft>
              <a:buNone/>
            </a:pPr>
            <a:r>
              <a:rPr b="1" lang="en">
                <a:highlight>
                  <a:srgbClr val="FFFFFF"/>
                </a:highlight>
              </a:rPr>
              <a:t>Cycle Consistency Constraint</a:t>
            </a:r>
            <a:endParaRPr b="1" sz="1400">
              <a:highlight>
                <a:srgbClr val="FFFFFF"/>
              </a:highlight>
            </a:endParaRPr>
          </a:p>
        </p:txBody>
      </p:sp>
      <p:pic>
        <p:nvPicPr>
          <p:cNvPr id="512" name="Google Shape;512;p62"/>
          <p:cNvPicPr preferRelativeResize="0"/>
          <p:nvPr/>
        </p:nvPicPr>
        <p:blipFill rotWithShape="1">
          <a:blip r:embed="rId3">
            <a:alphaModFix/>
          </a:blip>
          <a:srcRect b="0" l="0" r="0" t="6629"/>
          <a:stretch/>
        </p:blipFill>
        <p:spPr>
          <a:xfrm>
            <a:off x="3027650" y="1747900"/>
            <a:ext cx="5066798" cy="2728725"/>
          </a:xfrm>
          <a:prstGeom prst="rect">
            <a:avLst/>
          </a:prstGeom>
          <a:noFill/>
          <a:ln>
            <a:noFill/>
          </a:ln>
        </p:spPr>
      </p:pic>
      <p:sp>
        <p:nvSpPr>
          <p:cNvPr id="513" name="Google Shape;513;p62"/>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514" name="Google Shape;514;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CycleGAN - Architecture</a:t>
            </a:r>
            <a:endParaRPr/>
          </a:p>
        </p:txBody>
      </p:sp>
      <p:pic>
        <p:nvPicPr>
          <p:cNvPr id="520" name="Google Shape;520;p63"/>
          <p:cNvPicPr preferRelativeResize="0"/>
          <p:nvPr/>
        </p:nvPicPr>
        <p:blipFill rotWithShape="1">
          <a:blip r:embed="rId3">
            <a:alphaModFix/>
          </a:blip>
          <a:srcRect b="5838" l="0" r="0" t="3359"/>
          <a:stretch/>
        </p:blipFill>
        <p:spPr>
          <a:xfrm>
            <a:off x="2916875" y="1290975"/>
            <a:ext cx="3063871" cy="3002400"/>
          </a:xfrm>
          <a:prstGeom prst="rect">
            <a:avLst/>
          </a:prstGeom>
          <a:noFill/>
          <a:ln>
            <a:noFill/>
          </a:ln>
        </p:spPr>
      </p:pic>
      <p:sp>
        <p:nvSpPr>
          <p:cNvPr id="521" name="Google Shape;521;p63"/>
          <p:cNvSpPr txBox="1"/>
          <p:nvPr>
            <p:ph idx="1" type="body"/>
          </p:nvPr>
        </p:nvSpPr>
        <p:spPr>
          <a:xfrm>
            <a:off x="6079657" y="1290975"/>
            <a:ext cx="2652000" cy="3002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None/>
            </a:pPr>
            <a:r>
              <a:rPr lang="en">
                <a:highlight>
                  <a:schemeClr val="lt1"/>
                </a:highlight>
              </a:rPr>
              <a:t>Go to Y space:</a:t>
            </a:r>
            <a:endParaRPr>
              <a:highlight>
                <a:schemeClr val="lt1"/>
              </a:highlight>
            </a:endParaRPr>
          </a:p>
          <a:p>
            <a:pPr indent="-317500" lvl="0" marL="457200" rtl="0" algn="l">
              <a:spcBef>
                <a:spcPts val="900"/>
              </a:spcBef>
              <a:spcAft>
                <a:spcPts val="0"/>
              </a:spcAft>
              <a:buSzPts val="1400"/>
              <a:buChar char="●"/>
            </a:pPr>
            <a:r>
              <a:rPr lang="en">
                <a:highlight>
                  <a:schemeClr val="lt1"/>
                </a:highlight>
              </a:rPr>
              <a:t>G: X -&gt; Y</a:t>
            </a:r>
            <a:endParaRPr>
              <a:highlight>
                <a:schemeClr val="lt1"/>
              </a:highlight>
            </a:endParaRPr>
          </a:p>
          <a:p>
            <a:pPr indent="-317500" lvl="0" marL="457200" rtl="0" algn="l">
              <a:spcBef>
                <a:spcPts val="0"/>
              </a:spcBef>
              <a:spcAft>
                <a:spcPts val="0"/>
              </a:spcAft>
              <a:buSzPts val="1400"/>
              <a:buChar char="●"/>
            </a:pPr>
            <a:r>
              <a:rPr lang="en">
                <a:highlight>
                  <a:schemeClr val="lt1"/>
                </a:highlight>
              </a:rPr>
              <a:t>D: Y -&gt; [0, 1]</a:t>
            </a:r>
            <a:endParaRPr>
              <a:highlight>
                <a:srgbClr val="FFFFFF"/>
              </a:highlight>
            </a:endParaRPr>
          </a:p>
        </p:txBody>
      </p:sp>
      <p:sp>
        <p:nvSpPr>
          <p:cNvPr id="522" name="Google Shape;522;p63"/>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523" name="Google Shape;52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CycleGAN - Architecture</a:t>
            </a:r>
            <a:endParaRPr/>
          </a:p>
        </p:txBody>
      </p:sp>
      <p:pic>
        <p:nvPicPr>
          <p:cNvPr id="529" name="Google Shape;529;p64"/>
          <p:cNvPicPr preferRelativeResize="0"/>
          <p:nvPr/>
        </p:nvPicPr>
        <p:blipFill rotWithShape="1">
          <a:blip r:embed="rId3">
            <a:alphaModFix/>
          </a:blip>
          <a:srcRect b="1772" l="0" r="0" t="3459"/>
          <a:stretch/>
        </p:blipFill>
        <p:spPr>
          <a:xfrm>
            <a:off x="2845875" y="1290975"/>
            <a:ext cx="3113961" cy="3002400"/>
          </a:xfrm>
          <a:prstGeom prst="rect">
            <a:avLst/>
          </a:prstGeom>
          <a:noFill/>
          <a:ln>
            <a:noFill/>
          </a:ln>
        </p:spPr>
      </p:pic>
      <p:sp>
        <p:nvSpPr>
          <p:cNvPr id="530" name="Google Shape;530;p64"/>
          <p:cNvSpPr txBox="1"/>
          <p:nvPr>
            <p:ph idx="1" type="body"/>
          </p:nvPr>
        </p:nvSpPr>
        <p:spPr>
          <a:xfrm>
            <a:off x="6079657" y="1290975"/>
            <a:ext cx="2652000" cy="3002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Clr>
                <a:schemeClr val="dk2"/>
              </a:buClr>
              <a:buSzPts val="1100"/>
              <a:buFont typeface="Arial"/>
              <a:buNone/>
            </a:pPr>
            <a:r>
              <a:rPr lang="en">
                <a:highlight>
                  <a:schemeClr val="lt1"/>
                </a:highlight>
              </a:rPr>
              <a:t>Go to Y space</a:t>
            </a:r>
            <a:r>
              <a:rPr lang="en">
                <a:highlight>
                  <a:schemeClr val="lt1"/>
                </a:highlight>
              </a:rPr>
              <a:t>:</a:t>
            </a:r>
            <a:endParaRPr>
              <a:highlight>
                <a:schemeClr val="lt1"/>
              </a:highlight>
            </a:endParaRPr>
          </a:p>
          <a:p>
            <a:pPr indent="-317500" lvl="0" marL="457200" rtl="0" algn="l">
              <a:spcBef>
                <a:spcPts val="900"/>
              </a:spcBef>
              <a:spcAft>
                <a:spcPts val="0"/>
              </a:spcAft>
              <a:buSzPts val="1400"/>
              <a:buChar char="●"/>
            </a:pPr>
            <a:r>
              <a:rPr lang="en">
                <a:highlight>
                  <a:schemeClr val="lt1"/>
                </a:highlight>
              </a:rPr>
              <a:t>G: X -&gt; Y</a:t>
            </a:r>
            <a:endParaRPr>
              <a:highlight>
                <a:schemeClr val="lt1"/>
              </a:highlight>
            </a:endParaRPr>
          </a:p>
          <a:p>
            <a:pPr indent="-317500" lvl="0" marL="457200" rtl="0" algn="l">
              <a:spcBef>
                <a:spcPts val="0"/>
              </a:spcBef>
              <a:spcAft>
                <a:spcPts val="0"/>
              </a:spcAft>
              <a:buSzPts val="1400"/>
              <a:buChar char="●"/>
            </a:pPr>
            <a:r>
              <a:rPr lang="en">
                <a:highlight>
                  <a:schemeClr val="lt1"/>
                </a:highlight>
              </a:rPr>
              <a:t>D: Y -&gt; [0, 1]</a:t>
            </a:r>
            <a:endParaRPr>
              <a:highlight>
                <a:schemeClr val="lt1"/>
              </a:highlight>
            </a:endParaRPr>
          </a:p>
          <a:p>
            <a:pPr indent="0" lvl="0" marL="0" rtl="0" algn="l">
              <a:spcBef>
                <a:spcPts val="900"/>
              </a:spcBef>
              <a:spcAft>
                <a:spcPts val="0"/>
              </a:spcAft>
              <a:buNone/>
            </a:pPr>
            <a:r>
              <a:t/>
            </a:r>
            <a:endParaRPr>
              <a:highlight>
                <a:srgbClr val="FFFFFF"/>
              </a:highlight>
            </a:endParaRPr>
          </a:p>
          <a:p>
            <a:pPr indent="0" lvl="0" marL="0" rtl="0" algn="l">
              <a:spcBef>
                <a:spcPts val="900"/>
              </a:spcBef>
              <a:spcAft>
                <a:spcPts val="0"/>
              </a:spcAft>
              <a:buNone/>
            </a:pPr>
            <a:r>
              <a:rPr lang="en">
                <a:highlight>
                  <a:srgbClr val="FFFFFF"/>
                </a:highlight>
              </a:rPr>
              <a:t>Go back to X space:</a:t>
            </a:r>
            <a:endParaRPr>
              <a:highlight>
                <a:srgbClr val="FFFFFF"/>
              </a:highlight>
            </a:endParaRPr>
          </a:p>
          <a:p>
            <a:pPr indent="-317500" lvl="0" marL="457200" rtl="0" algn="l">
              <a:spcBef>
                <a:spcPts val="900"/>
              </a:spcBef>
              <a:spcAft>
                <a:spcPts val="0"/>
              </a:spcAft>
              <a:buSzPts val="1400"/>
              <a:buChar char="●"/>
            </a:pPr>
            <a:r>
              <a:rPr lang="en">
                <a:highlight>
                  <a:srgbClr val="FFFFFF"/>
                </a:highlight>
              </a:rPr>
              <a:t>F : Y -&gt; X</a:t>
            </a:r>
            <a:endParaRPr>
              <a:highlight>
                <a:srgbClr val="FFFFFF"/>
              </a:highlight>
            </a:endParaRPr>
          </a:p>
        </p:txBody>
      </p:sp>
      <p:sp>
        <p:nvSpPr>
          <p:cNvPr id="531" name="Google Shape;531;p64"/>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532" name="Google Shape;53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CycleGAN - Architecture</a:t>
            </a:r>
            <a:endParaRPr/>
          </a:p>
        </p:txBody>
      </p:sp>
      <p:sp>
        <p:nvSpPr>
          <p:cNvPr id="538" name="Google Shape;538;p65"/>
          <p:cNvSpPr txBox="1"/>
          <p:nvPr>
            <p:ph idx="1" type="body"/>
          </p:nvPr>
        </p:nvSpPr>
        <p:spPr>
          <a:xfrm>
            <a:off x="6079657" y="1290975"/>
            <a:ext cx="2652000" cy="3002400"/>
          </a:xfrm>
          <a:prstGeom prst="rect">
            <a:avLst/>
          </a:prstGeom>
        </p:spPr>
        <p:txBody>
          <a:bodyPr anchorCtr="0" anchor="t" bIns="91425" lIns="91425" spcFirstLastPara="1" rIns="91425" wrap="square" tIns="91425">
            <a:normAutofit lnSpcReduction="10000"/>
          </a:bodyPr>
          <a:lstStyle/>
          <a:p>
            <a:pPr indent="0" lvl="0" marL="0" rtl="0" algn="l">
              <a:spcBef>
                <a:spcPts val="900"/>
              </a:spcBef>
              <a:spcAft>
                <a:spcPts val="0"/>
              </a:spcAft>
              <a:buClr>
                <a:schemeClr val="dk2"/>
              </a:buClr>
              <a:buSzPts val="1100"/>
              <a:buFont typeface="Arial"/>
              <a:buNone/>
            </a:pPr>
            <a:r>
              <a:rPr lang="en">
                <a:highlight>
                  <a:schemeClr val="lt1"/>
                </a:highlight>
              </a:rPr>
              <a:t>Go to Y space:</a:t>
            </a:r>
            <a:endParaRPr>
              <a:highlight>
                <a:schemeClr val="lt1"/>
              </a:highlight>
            </a:endParaRPr>
          </a:p>
          <a:p>
            <a:pPr indent="-317500" lvl="0" marL="457200" rtl="0" algn="l">
              <a:spcBef>
                <a:spcPts val="900"/>
              </a:spcBef>
              <a:spcAft>
                <a:spcPts val="0"/>
              </a:spcAft>
              <a:buSzPts val="1400"/>
              <a:buChar char="●"/>
            </a:pPr>
            <a:r>
              <a:rPr lang="en">
                <a:highlight>
                  <a:schemeClr val="lt1"/>
                </a:highlight>
              </a:rPr>
              <a:t>G: X -&gt; Y</a:t>
            </a:r>
            <a:endParaRPr>
              <a:highlight>
                <a:schemeClr val="lt1"/>
              </a:highlight>
            </a:endParaRPr>
          </a:p>
          <a:p>
            <a:pPr indent="-317500" lvl="0" marL="457200" rtl="0" algn="l">
              <a:spcBef>
                <a:spcPts val="0"/>
              </a:spcBef>
              <a:spcAft>
                <a:spcPts val="0"/>
              </a:spcAft>
              <a:buSzPts val="1400"/>
              <a:buChar char="●"/>
            </a:pPr>
            <a:r>
              <a:rPr lang="en">
                <a:highlight>
                  <a:schemeClr val="lt1"/>
                </a:highlight>
              </a:rPr>
              <a:t>D: Y -&gt; [0, 1]</a:t>
            </a:r>
            <a:endParaRPr>
              <a:highlight>
                <a:schemeClr val="lt1"/>
              </a:highlight>
            </a:endParaRPr>
          </a:p>
          <a:p>
            <a:pPr indent="0" lvl="0" marL="0" rtl="0" algn="l">
              <a:spcBef>
                <a:spcPts val="900"/>
              </a:spcBef>
              <a:spcAft>
                <a:spcPts val="0"/>
              </a:spcAft>
              <a:buClr>
                <a:schemeClr val="dk2"/>
              </a:buClr>
              <a:buSzPts val="1100"/>
              <a:buFont typeface="Arial"/>
              <a:buNone/>
            </a:pPr>
            <a:r>
              <a:t/>
            </a:r>
            <a:endParaRPr>
              <a:highlight>
                <a:schemeClr val="lt1"/>
              </a:highlight>
            </a:endParaRPr>
          </a:p>
          <a:p>
            <a:pPr indent="0" lvl="0" marL="0" rtl="0" algn="l">
              <a:spcBef>
                <a:spcPts val="900"/>
              </a:spcBef>
              <a:spcAft>
                <a:spcPts val="0"/>
              </a:spcAft>
              <a:buClr>
                <a:schemeClr val="dk2"/>
              </a:buClr>
              <a:buSzPts val="1100"/>
              <a:buFont typeface="Arial"/>
              <a:buNone/>
            </a:pPr>
            <a:r>
              <a:rPr lang="en">
                <a:highlight>
                  <a:schemeClr val="lt1"/>
                </a:highlight>
              </a:rPr>
              <a:t>Go back to X space:</a:t>
            </a:r>
            <a:endParaRPr>
              <a:highlight>
                <a:schemeClr val="lt1"/>
              </a:highlight>
            </a:endParaRPr>
          </a:p>
          <a:p>
            <a:pPr indent="-317500" lvl="0" marL="457200" rtl="0" algn="l">
              <a:spcBef>
                <a:spcPts val="900"/>
              </a:spcBef>
              <a:spcAft>
                <a:spcPts val="0"/>
              </a:spcAft>
              <a:buSzPts val="1400"/>
              <a:buChar char="●"/>
            </a:pPr>
            <a:r>
              <a:rPr lang="en">
                <a:highlight>
                  <a:schemeClr val="lt1"/>
                </a:highlight>
              </a:rPr>
              <a:t>F : Y -&gt; X</a:t>
            </a:r>
            <a:endParaRPr>
              <a:highlight>
                <a:schemeClr val="lt1"/>
              </a:highlight>
            </a:endParaRPr>
          </a:p>
          <a:p>
            <a:pPr indent="0" lvl="0" marL="0" rtl="0" algn="l">
              <a:spcBef>
                <a:spcPts val="900"/>
              </a:spcBef>
              <a:spcAft>
                <a:spcPts val="0"/>
              </a:spcAft>
              <a:buNone/>
            </a:pPr>
            <a:r>
              <a:t/>
            </a:r>
            <a:endParaRPr>
              <a:highlight>
                <a:srgbClr val="FFFFFF"/>
              </a:highlight>
            </a:endParaRPr>
          </a:p>
          <a:p>
            <a:pPr indent="0" lvl="0" marL="0" rtl="0" algn="l">
              <a:spcBef>
                <a:spcPts val="900"/>
              </a:spcBef>
              <a:spcAft>
                <a:spcPts val="900"/>
              </a:spcAft>
              <a:buNone/>
            </a:pPr>
            <a:r>
              <a:rPr lang="en">
                <a:highlight>
                  <a:srgbClr val="FFFFFF"/>
                </a:highlight>
              </a:rPr>
              <a:t>Goal: new X is close to initial X</a:t>
            </a:r>
            <a:endParaRPr>
              <a:highlight>
                <a:srgbClr val="FFFFFF"/>
              </a:highlight>
            </a:endParaRPr>
          </a:p>
        </p:txBody>
      </p:sp>
      <p:pic>
        <p:nvPicPr>
          <p:cNvPr id="539" name="Google Shape;539;p65"/>
          <p:cNvPicPr preferRelativeResize="0"/>
          <p:nvPr/>
        </p:nvPicPr>
        <p:blipFill rotWithShape="1">
          <a:blip r:embed="rId3">
            <a:alphaModFix/>
          </a:blip>
          <a:srcRect b="1895" l="0" r="0" t="3809"/>
          <a:stretch/>
        </p:blipFill>
        <p:spPr>
          <a:xfrm>
            <a:off x="2878050" y="1290975"/>
            <a:ext cx="2929300" cy="3002400"/>
          </a:xfrm>
          <a:prstGeom prst="rect">
            <a:avLst/>
          </a:prstGeom>
          <a:noFill/>
          <a:ln>
            <a:noFill/>
          </a:ln>
        </p:spPr>
      </p:pic>
      <p:sp>
        <p:nvSpPr>
          <p:cNvPr id="540" name="Google Shape;540;p65"/>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541" name="Google Shape;541;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CycleGAN - Architecture</a:t>
            </a:r>
            <a:endParaRPr/>
          </a:p>
        </p:txBody>
      </p:sp>
      <p:pic>
        <p:nvPicPr>
          <p:cNvPr id="547" name="Google Shape;547;p66"/>
          <p:cNvPicPr preferRelativeResize="0"/>
          <p:nvPr/>
        </p:nvPicPr>
        <p:blipFill rotWithShape="1">
          <a:blip r:embed="rId3">
            <a:alphaModFix/>
          </a:blip>
          <a:srcRect b="0" l="0" r="0" t="2799"/>
          <a:stretch/>
        </p:blipFill>
        <p:spPr>
          <a:xfrm>
            <a:off x="2961474" y="1341475"/>
            <a:ext cx="5199151" cy="3065724"/>
          </a:xfrm>
          <a:prstGeom prst="rect">
            <a:avLst/>
          </a:prstGeom>
          <a:noFill/>
          <a:ln>
            <a:noFill/>
          </a:ln>
        </p:spPr>
      </p:pic>
      <p:sp>
        <p:nvSpPr>
          <p:cNvPr id="548" name="Google Shape;548;p66"/>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549" name="Google Shape;549;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CycleGAN</a:t>
            </a:r>
            <a:endParaRPr/>
          </a:p>
        </p:txBody>
      </p:sp>
      <p:pic>
        <p:nvPicPr>
          <p:cNvPr id="555" name="Google Shape;555;p67"/>
          <p:cNvPicPr preferRelativeResize="0"/>
          <p:nvPr/>
        </p:nvPicPr>
        <p:blipFill>
          <a:blip r:embed="rId3">
            <a:alphaModFix/>
          </a:blip>
          <a:stretch>
            <a:fillRect/>
          </a:stretch>
        </p:blipFill>
        <p:spPr>
          <a:xfrm>
            <a:off x="2412901" y="1211350"/>
            <a:ext cx="6296296" cy="3291049"/>
          </a:xfrm>
          <a:prstGeom prst="rect">
            <a:avLst/>
          </a:prstGeom>
          <a:noFill/>
          <a:ln>
            <a:noFill/>
          </a:ln>
        </p:spPr>
      </p:pic>
      <p:sp>
        <p:nvSpPr>
          <p:cNvPr id="556" name="Google Shape;556;p67"/>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557" name="Google Shape;557;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CycleGAN</a:t>
            </a:r>
            <a:endParaRPr/>
          </a:p>
        </p:txBody>
      </p:sp>
      <p:sp>
        <p:nvSpPr>
          <p:cNvPr id="563" name="Google Shape;563;p68"/>
          <p:cNvSpPr txBox="1"/>
          <p:nvPr>
            <p:ph idx="1" type="body"/>
          </p:nvPr>
        </p:nvSpPr>
        <p:spPr>
          <a:xfrm>
            <a:off x="2410107" y="1290975"/>
            <a:ext cx="2628300" cy="3002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None/>
            </a:pPr>
            <a:r>
              <a:rPr lang="en">
                <a:highlight>
                  <a:srgbClr val="FFFFFF"/>
                </a:highlight>
              </a:rPr>
              <a:t>Monet </a:t>
            </a:r>
            <a:r>
              <a:rPr lang="en">
                <a:highlight>
                  <a:schemeClr val="lt1"/>
                </a:highlight>
              </a:rPr>
              <a:t> ↔ </a:t>
            </a:r>
            <a:r>
              <a:rPr lang="en">
                <a:highlight>
                  <a:srgbClr val="FFFFFF"/>
                </a:highlight>
              </a:rPr>
              <a:t> Thomas Kinkade</a:t>
            </a:r>
            <a:endParaRPr>
              <a:highlight>
                <a:srgbClr val="FFFFFF"/>
              </a:highlight>
            </a:endParaRPr>
          </a:p>
          <a:p>
            <a:pPr indent="0" lvl="0" marL="0" rtl="0" algn="l">
              <a:spcBef>
                <a:spcPts val="900"/>
              </a:spcBef>
              <a:spcAft>
                <a:spcPts val="0"/>
              </a:spcAft>
              <a:buNone/>
            </a:pPr>
            <a:r>
              <a:rPr lang="en">
                <a:highlight>
                  <a:srgbClr val="FFFFFF"/>
                </a:highlight>
              </a:rPr>
              <a:t>Animal Transfiguration</a:t>
            </a:r>
            <a:endParaRPr>
              <a:highlight>
                <a:srgbClr val="FFFFFF"/>
              </a:highlight>
            </a:endParaRPr>
          </a:p>
          <a:p>
            <a:pPr indent="0" lvl="0" marL="0" rtl="0" algn="l">
              <a:spcBef>
                <a:spcPts val="900"/>
              </a:spcBef>
              <a:spcAft>
                <a:spcPts val="0"/>
              </a:spcAft>
              <a:buNone/>
            </a:pPr>
            <a:r>
              <a:rPr lang="en">
                <a:highlight>
                  <a:srgbClr val="FFFFFF"/>
                </a:highlight>
              </a:rPr>
              <a:t>Portrait to Dollface</a:t>
            </a:r>
            <a:endParaRPr>
              <a:highlight>
                <a:srgbClr val="FFFFFF"/>
              </a:highlight>
            </a:endParaRPr>
          </a:p>
          <a:p>
            <a:pPr indent="0" lvl="0" marL="0" rtl="0" algn="l">
              <a:spcBef>
                <a:spcPts val="900"/>
              </a:spcBef>
              <a:spcAft>
                <a:spcPts val="0"/>
              </a:spcAft>
              <a:buNone/>
            </a:pPr>
            <a:r>
              <a:rPr lang="en">
                <a:highlight>
                  <a:srgbClr val="FFFFFF"/>
                </a:highlight>
              </a:rPr>
              <a:t>Face ↔ Ramen :| google it</a:t>
            </a:r>
            <a:endParaRPr>
              <a:highlight>
                <a:srgbClr val="FFFFFF"/>
              </a:highlight>
            </a:endParaRPr>
          </a:p>
          <a:p>
            <a:pPr indent="0" lvl="0" marL="0" rtl="0" algn="l">
              <a:spcBef>
                <a:spcPts val="900"/>
              </a:spcBef>
              <a:spcAft>
                <a:spcPts val="0"/>
              </a:spcAft>
              <a:buNone/>
            </a:pPr>
            <a:r>
              <a:rPr lang="en">
                <a:highlight>
                  <a:srgbClr val="FFFFFF"/>
                </a:highlight>
              </a:rPr>
              <a:t>Colorizing legacy photographs</a:t>
            </a:r>
            <a:endParaRPr>
              <a:highlight>
                <a:srgbClr val="FFFFFF"/>
              </a:highlight>
            </a:endParaRPr>
          </a:p>
          <a:p>
            <a:pPr indent="0" lvl="0" marL="0" rtl="0" algn="l">
              <a:spcBef>
                <a:spcPts val="900"/>
              </a:spcBef>
              <a:spcAft>
                <a:spcPts val="0"/>
              </a:spcAft>
              <a:buNone/>
            </a:pPr>
            <a:r>
              <a:rPr lang="en">
                <a:highlight>
                  <a:srgbClr val="FFFFFF"/>
                </a:highlight>
              </a:rPr>
              <a:t>Cats ↔ Dogs</a:t>
            </a:r>
            <a:endParaRPr>
              <a:highlight>
                <a:srgbClr val="FFFFFF"/>
              </a:highlight>
            </a:endParaRPr>
          </a:p>
          <a:p>
            <a:pPr indent="0" lvl="0" marL="0" rtl="0" algn="l">
              <a:spcBef>
                <a:spcPts val="900"/>
              </a:spcBef>
              <a:spcAft>
                <a:spcPts val="900"/>
              </a:spcAft>
              <a:buNone/>
            </a:pPr>
            <a:r>
              <a:rPr lang="en">
                <a:highlight>
                  <a:srgbClr val="FFFFFF"/>
                </a:highlight>
              </a:rPr>
              <a:t>The Electronic Curator</a:t>
            </a:r>
            <a:endParaRPr>
              <a:highlight>
                <a:srgbClr val="FFFFFF"/>
              </a:highlight>
            </a:endParaRPr>
          </a:p>
        </p:txBody>
      </p:sp>
      <p:sp>
        <p:nvSpPr>
          <p:cNvPr id="564" name="Google Shape;564;p68"/>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565" name="Google Shape;56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CycleGAN - Day to Night</a:t>
            </a:r>
            <a:endParaRPr/>
          </a:p>
        </p:txBody>
      </p:sp>
      <p:sp>
        <p:nvSpPr>
          <p:cNvPr id="571" name="Google Shape;571;p69"/>
          <p:cNvSpPr txBox="1"/>
          <p:nvPr/>
        </p:nvSpPr>
        <p:spPr>
          <a:xfrm>
            <a:off x="422100" y="4807200"/>
            <a:ext cx="87219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chemeClr val="hlink"/>
                </a:solidFill>
                <a:hlinkClick r:id="rId3"/>
              </a:rPr>
              <a:t>https://junyanz.github.io/CycleGAN/</a:t>
            </a:r>
            <a:endParaRPr/>
          </a:p>
        </p:txBody>
      </p:sp>
      <p:pic>
        <p:nvPicPr>
          <p:cNvPr descr="Rendering day driving sequence in night style. The frames were generated using CycleGAN frame-by-frame.&#10;&#10;project webpage: https://junyanz.github.io/CycleGAN/&#10;github: https://github.com/junyanz/CycleGAN&#10;arxiv: https://arxiv.org/abs/1703.10593" id="572" name="Google Shape;572;p69" title="[CycleGAN] Rendering Day Driving in Night Style">
            <a:hlinkClick r:id="rId4"/>
          </p:cNvPr>
          <p:cNvPicPr preferRelativeResize="0"/>
          <p:nvPr/>
        </p:nvPicPr>
        <p:blipFill>
          <a:blip r:embed="rId5">
            <a:alphaModFix/>
          </a:blip>
          <a:stretch>
            <a:fillRect/>
          </a:stretch>
        </p:blipFill>
        <p:spPr>
          <a:xfrm>
            <a:off x="3180226" y="1256175"/>
            <a:ext cx="4388066" cy="3291050"/>
          </a:xfrm>
          <a:prstGeom prst="rect">
            <a:avLst/>
          </a:prstGeom>
          <a:noFill/>
          <a:ln>
            <a:noFill/>
          </a:ln>
        </p:spPr>
      </p:pic>
      <p:sp>
        <p:nvSpPr>
          <p:cNvPr id="573" name="Google Shape;573;p69"/>
          <p:cNvSpPr txBox="1"/>
          <p:nvPr>
            <p:ph idx="1" type="body"/>
          </p:nvPr>
        </p:nvSpPr>
        <p:spPr>
          <a:xfrm>
            <a:off x="112800" y="1211350"/>
            <a:ext cx="18645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b="1" lang="en" sz="1800">
                <a:solidFill>
                  <a:srgbClr val="85200C"/>
                </a:solidFill>
              </a:rPr>
              <a:t>GAN</a:t>
            </a:r>
            <a:endParaRPr sz="1800">
              <a:solidFill>
                <a:srgbClr val="999999"/>
              </a:solidFill>
            </a:endParaRPr>
          </a:p>
          <a:p>
            <a:pPr indent="0" lvl="0" marL="0" rtl="0" algn="l">
              <a:spcBef>
                <a:spcPts val="1200"/>
              </a:spcBef>
              <a:spcAft>
                <a:spcPts val="0"/>
              </a:spcAft>
              <a:buNone/>
            </a:pPr>
            <a:r>
              <a:rPr lang="en" sz="1800">
                <a:solidFill>
                  <a:srgbClr val="999999"/>
                </a:solidFill>
              </a:rPr>
              <a:t>Diffusion Models</a:t>
            </a:r>
            <a:endParaRPr sz="1800">
              <a:solidFill>
                <a:srgbClr val="999999"/>
              </a:solidFill>
            </a:endParaRPr>
          </a:p>
          <a:p>
            <a:pPr indent="0" lvl="0" marL="0" rtl="0" algn="l">
              <a:spcBef>
                <a:spcPts val="1200"/>
              </a:spcBef>
              <a:spcAft>
                <a:spcPts val="1200"/>
              </a:spcAft>
              <a:buNone/>
            </a:pPr>
            <a:r>
              <a:t/>
            </a:r>
            <a:endParaRPr b="1" sz="1800">
              <a:solidFill>
                <a:srgbClr val="85200C"/>
              </a:solidFill>
            </a:endParaRPr>
          </a:p>
        </p:txBody>
      </p:sp>
      <p:sp>
        <p:nvSpPr>
          <p:cNvPr id="574" name="Google Shape;574;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a:t>
            </a:r>
            <a:endParaRPr/>
          </a:p>
        </p:txBody>
      </p:sp>
      <p:sp>
        <p:nvSpPr>
          <p:cNvPr id="580" name="Google Shape;580;p70"/>
          <p:cNvSpPr txBox="1"/>
          <p:nvPr>
            <p:ph idx="1" type="body"/>
          </p:nvPr>
        </p:nvSpPr>
        <p:spPr>
          <a:xfrm>
            <a:off x="112800" y="1211350"/>
            <a:ext cx="20739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581" name="Google Shape;581;p70"/>
          <p:cNvSpPr txBox="1"/>
          <p:nvPr/>
        </p:nvSpPr>
        <p:spPr>
          <a:xfrm>
            <a:off x="2333200" y="1211350"/>
            <a:ext cx="6237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Diffusion Models: Theory</a:t>
            </a:r>
            <a:endParaRPr b="1">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Diffusion Models Overview</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Forward Diffusion Process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Reverse Denoising Process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Training Diffusion Models: Simple Loss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Comparison to GANs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Latent Diffusion Models</a:t>
            </a:r>
            <a:endParaRPr>
              <a:latin typeface="Open Sans"/>
              <a:ea typeface="Open Sans"/>
              <a:cs typeface="Open Sans"/>
              <a:sym typeface="Open Sans"/>
            </a:endParaRPr>
          </a:p>
          <a:p>
            <a:pPr indent="0" lvl="0" marL="9144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Diffusion Models:  Applications</a:t>
            </a:r>
            <a:endParaRPr b="1">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Stable Diffusion</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Imagen</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Dalle-2</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Repaint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582" name="Google Shape;582;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 Overview</a:t>
            </a:r>
            <a:endParaRPr/>
          </a:p>
        </p:txBody>
      </p:sp>
      <p:sp>
        <p:nvSpPr>
          <p:cNvPr id="588" name="Google Shape;588;p71"/>
          <p:cNvSpPr txBox="1"/>
          <p:nvPr>
            <p:ph idx="1" type="body"/>
          </p:nvPr>
        </p:nvSpPr>
        <p:spPr>
          <a:xfrm>
            <a:off x="112800" y="1211350"/>
            <a:ext cx="20739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589" name="Google Shape;589;p71"/>
          <p:cNvSpPr txBox="1"/>
          <p:nvPr/>
        </p:nvSpPr>
        <p:spPr>
          <a:xfrm>
            <a:off x="2595300" y="1211350"/>
            <a:ext cx="6237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Denoising Diffusion Models consist of two processes: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Forward diffusion process that gradually adds noise to input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Reverse denoising process that learns to generate data by denoising</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590" name="Google Shape;590;p71"/>
          <p:cNvPicPr preferRelativeResize="0"/>
          <p:nvPr/>
        </p:nvPicPr>
        <p:blipFill rotWithShape="1">
          <a:blip r:embed="rId3">
            <a:alphaModFix/>
          </a:blip>
          <a:srcRect b="38027" l="24234" r="23603" t="42362"/>
          <a:stretch/>
        </p:blipFill>
        <p:spPr>
          <a:xfrm>
            <a:off x="2595300" y="2894775"/>
            <a:ext cx="6287800" cy="1528124"/>
          </a:xfrm>
          <a:prstGeom prst="rect">
            <a:avLst/>
          </a:prstGeom>
          <a:noFill/>
          <a:ln>
            <a:noFill/>
          </a:ln>
        </p:spPr>
      </p:pic>
      <p:sp>
        <p:nvSpPr>
          <p:cNvPr id="591" name="Google Shape;591;p71"/>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800"/>
              </a:spcAft>
              <a:buNone/>
            </a:pPr>
            <a:r>
              <a:rPr b="1" lang="en" sz="1200" u="sng">
                <a:solidFill>
                  <a:schemeClr val="hlink"/>
                </a:solidFill>
                <a:highlight>
                  <a:srgbClr val="FFFFFF"/>
                </a:highlight>
                <a:hlinkClick r:id="rId4"/>
              </a:rPr>
              <a:t>CVPR 2022 Tutorial: </a:t>
            </a:r>
            <a:r>
              <a:rPr lang="en" sz="1200" u="sng">
                <a:solidFill>
                  <a:schemeClr val="hlink"/>
                </a:solidFill>
                <a:highlight>
                  <a:srgbClr val="FFFFFF"/>
                </a:highlight>
                <a:hlinkClick r:id="rId5"/>
              </a:rPr>
              <a:t>Denoising Diffusion-based Generative Modeling:Foundations and Applications</a:t>
            </a:r>
            <a:endParaRPr sz="1200"/>
          </a:p>
        </p:txBody>
      </p:sp>
      <p:sp>
        <p:nvSpPr>
          <p:cNvPr id="592" name="Google Shape;59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Deep Learning</a:t>
            </a:r>
            <a:endParaRPr/>
          </a:p>
        </p:txBody>
      </p:sp>
      <p:sp>
        <p:nvSpPr>
          <p:cNvPr id="106" name="Google Shape;106;p18"/>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9</a:t>
            </a:r>
            <a:r>
              <a:rPr lang="en"/>
              <a:t>. Unsupervised Learning: Generative Models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 Diffusion Process</a:t>
            </a:r>
            <a:endParaRPr/>
          </a:p>
        </p:txBody>
      </p:sp>
      <p:sp>
        <p:nvSpPr>
          <p:cNvPr id="598" name="Google Shape;598;p72"/>
          <p:cNvSpPr txBox="1"/>
          <p:nvPr>
            <p:ph idx="1" type="body"/>
          </p:nvPr>
        </p:nvSpPr>
        <p:spPr>
          <a:xfrm>
            <a:off x="112800" y="1211350"/>
            <a:ext cx="20613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599" name="Google Shape;599;p72"/>
          <p:cNvSpPr txBox="1"/>
          <p:nvPr/>
        </p:nvSpPr>
        <p:spPr>
          <a:xfrm>
            <a:off x="636725" y="433425"/>
            <a:ext cx="9144000" cy="2693700"/>
          </a:xfrm>
          <a:prstGeom prst="rect">
            <a:avLst/>
          </a:prstGeom>
          <a:noFill/>
          <a:ln>
            <a:noFill/>
          </a:ln>
        </p:spPr>
        <p:txBody>
          <a:bodyPr anchorCtr="0" anchor="t" bIns="91425" lIns="91425" spcFirstLastPara="1" rIns="91425" wrap="square" tIns="91425">
            <a:spAutoFit/>
          </a:bodyPr>
          <a:lstStyle/>
          <a:p>
            <a:pPr indent="0" lvl="0" marL="457200" rtl="0" algn="l">
              <a:lnSpc>
                <a:spcPct val="161111"/>
              </a:lnSpc>
              <a:spcBef>
                <a:spcPts val="0"/>
              </a:spcBef>
              <a:spcAft>
                <a:spcPts val="0"/>
              </a:spcAft>
              <a:buNone/>
            </a:pPr>
            <a:r>
              <a:t/>
            </a:r>
            <a:endParaRPr sz="1200">
              <a:solidFill>
                <a:srgbClr val="3C3C3C"/>
              </a:solidFill>
              <a:highlight>
                <a:srgbClr val="FFFFFF"/>
              </a:highlight>
              <a:latin typeface="Open Sans"/>
              <a:ea typeface="Open Sans"/>
              <a:cs typeface="Open Sans"/>
              <a:sym typeface="Open Sans"/>
            </a:endParaRPr>
          </a:p>
          <a:p>
            <a:pPr indent="-304800" lvl="3" marL="1828800" rtl="0" algn="l">
              <a:lnSpc>
                <a:spcPct val="161111"/>
              </a:lnSpc>
              <a:spcBef>
                <a:spcPts val="2100"/>
              </a:spcBef>
              <a:spcAft>
                <a:spcPts val="0"/>
              </a:spcAft>
              <a:buClr>
                <a:srgbClr val="3C3C3C"/>
              </a:buClr>
              <a:buSzPts val="1200"/>
              <a:buFont typeface="Open Sans"/>
              <a:buChar char="●"/>
            </a:pPr>
            <a:r>
              <a:rPr lang="en" sz="1200">
                <a:solidFill>
                  <a:srgbClr val="3C3C3C"/>
                </a:solidFill>
                <a:highlight>
                  <a:srgbClr val="FFFFFF"/>
                </a:highlight>
                <a:latin typeface="Open Sans"/>
                <a:ea typeface="Open Sans"/>
                <a:cs typeface="Open Sans"/>
                <a:sym typeface="Open Sans"/>
              </a:rPr>
              <a:t>The original image (    ) is slowly corrupted iteratively by adding Gaussian noise. </a:t>
            </a:r>
            <a:endParaRPr sz="1200">
              <a:solidFill>
                <a:srgbClr val="3C3C3C"/>
              </a:solidFill>
              <a:highlight>
                <a:srgbClr val="FFFFFF"/>
              </a:highlight>
              <a:latin typeface="Open Sans"/>
              <a:ea typeface="Open Sans"/>
              <a:cs typeface="Open Sans"/>
              <a:sym typeface="Open Sans"/>
            </a:endParaRPr>
          </a:p>
          <a:p>
            <a:pPr indent="-304800" lvl="3" marL="1828800" rtl="0" algn="l">
              <a:lnSpc>
                <a:spcPct val="161111"/>
              </a:lnSpc>
              <a:spcBef>
                <a:spcPts val="0"/>
              </a:spcBef>
              <a:spcAft>
                <a:spcPts val="0"/>
              </a:spcAft>
              <a:buClr>
                <a:srgbClr val="3C3C3C"/>
              </a:buClr>
              <a:buSzPts val="1200"/>
              <a:buFont typeface="Open Sans"/>
              <a:buChar char="●"/>
            </a:pPr>
            <a:r>
              <a:rPr lang="en" sz="1200">
                <a:solidFill>
                  <a:srgbClr val="3C3C3C"/>
                </a:solidFill>
                <a:highlight>
                  <a:srgbClr val="FFFFFF"/>
                </a:highlight>
                <a:latin typeface="Open Sans"/>
                <a:ea typeface="Open Sans"/>
                <a:cs typeface="Open Sans"/>
                <a:sym typeface="Open Sans"/>
              </a:rPr>
              <a:t>This process is done for some T time steps,  </a:t>
            </a:r>
            <a:endParaRPr sz="1200">
              <a:solidFill>
                <a:srgbClr val="3C3C3C"/>
              </a:solidFill>
              <a:highlight>
                <a:srgbClr val="FFFFFF"/>
              </a:highlight>
              <a:latin typeface="Open Sans"/>
              <a:ea typeface="Open Sans"/>
              <a:cs typeface="Open Sans"/>
              <a:sym typeface="Open Sans"/>
            </a:endParaRPr>
          </a:p>
          <a:p>
            <a:pPr indent="-304800" lvl="3" marL="1828800" rtl="0" algn="l">
              <a:lnSpc>
                <a:spcPct val="161111"/>
              </a:lnSpc>
              <a:spcBef>
                <a:spcPts val="0"/>
              </a:spcBef>
              <a:spcAft>
                <a:spcPts val="0"/>
              </a:spcAft>
              <a:buClr>
                <a:srgbClr val="3C3C3C"/>
              </a:buClr>
              <a:buSzPts val="1200"/>
              <a:buFont typeface="Open Sans"/>
              <a:buChar char="●"/>
            </a:pPr>
            <a:r>
              <a:rPr lang="en" sz="1200">
                <a:solidFill>
                  <a:srgbClr val="3C3C3C"/>
                </a:solidFill>
                <a:highlight>
                  <a:srgbClr val="FFFFFF"/>
                </a:highlight>
                <a:latin typeface="Open Sans"/>
                <a:ea typeface="Open Sans"/>
                <a:cs typeface="Open Sans"/>
                <a:sym typeface="Open Sans"/>
              </a:rPr>
              <a:t>Image at timestep t is created by: </a:t>
            </a:r>
            <a:endParaRPr sz="1200">
              <a:solidFill>
                <a:srgbClr val="3C3C3C"/>
              </a:solidFill>
              <a:highlight>
                <a:srgbClr val="FFFFFF"/>
              </a:highlight>
              <a:latin typeface="Open Sans"/>
              <a:ea typeface="Open Sans"/>
              <a:cs typeface="Open Sans"/>
              <a:sym typeface="Open Sans"/>
            </a:endParaRPr>
          </a:p>
          <a:p>
            <a:pPr indent="-304800" lvl="3" marL="1828800" rtl="0" algn="l">
              <a:lnSpc>
                <a:spcPct val="161111"/>
              </a:lnSpc>
              <a:spcBef>
                <a:spcPts val="0"/>
              </a:spcBef>
              <a:spcAft>
                <a:spcPts val="0"/>
              </a:spcAft>
              <a:buClr>
                <a:srgbClr val="3C3C3C"/>
              </a:buClr>
              <a:buSzPts val="1200"/>
              <a:buFont typeface="Open Sans"/>
              <a:buChar char="●"/>
            </a:pPr>
            <a:r>
              <a:rPr lang="en" sz="1200">
                <a:solidFill>
                  <a:srgbClr val="3C3C3C"/>
                </a:solidFill>
                <a:highlight>
                  <a:srgbClr val="FFFFFF"/>
                </a:highlight>
                <a:latin typeface="Open Sans"/>
                <a:ea typeface="Open Sans"/>
                <a:cs typeface="Open Sans"/>
                <a:sym typeface="Open Sans"/>
              </a:rPr>
              <a:t>No model is involved at this stage.</a:t>
            </a:r>
            <a:endParaRPr sz="1200">
              <a:solidFill>
                <a:srgbClr val="3C3C3C"/>
              </a:solidFill>
              <a:highlight>
                <a:srgbClr val="FFFFFF"/>
              </a:highlight>
              <a:latin typeface="Open Sans"/>
              <a:ea typeface="Open Sans"/>
              <a:cs typeface="Open Sans"/>
              <a:sym typeface="Open Sans"/>
            </a:endParaRPr>
          </a:p>
          <a:p>
            <a:pPr indent="-304800" lvl="3" marL="1828800" rtl="0" algn="l">
              <a:lnSpc>
                <a:spcPct val="161111"/>
              </a:lnSpc>
              <a:spcBef>
                <a:spcPts val="0"/>
              </a:spcBef>
              <a:spcAft>
                <a:spcPts val="0"/>
              </a:spcAft>
              <a:buClr>
                <a:srgbClr val="3C3C3C"/>
              </a:buClr>
              <a:buSzPts val="1200"/>
              <a:buFont typeface="Open Sans"/>
              <a:buChar char="●"/>
            </a:pPr>
            <a:r>
              <a:rPr lang="en" sz="1200">
                <a:solidFill>
                  <a:srgbClr val="3C3C3C"/>
                </a:solidFill>
                <a:highlight>
                  <a:srgbClr val="FFFFFF"/>
                </a:highlight>
                <a:latin typeface="Open Sans"/>
                <a:ea typeface="Open Sans"/>
                <a:cs typeface="Open Sans"/>
                <a:sym typeface="Open Sans"/>
              </a:rPr>
              <a:t>At the end,        is pure noise.</a:t>
            </a:r>
            <a:endParaRPr sz="1200">
              <a:latin typeface="Open Sans"/>
              <a:ea typeface="Open Sans"/>
              <a:cs typeface="Open Sans"/>
              <a:sym typeface="Open Sans"/>
            </a:endParaRPr>
          </a:p>
          <a:p>
            <a:pPr indent="0" lvl="0" marL="0" rtl="0" algn="l">
              <a:spcBef>
                <a:spcPts val="2100"/>
              </a:spcBef>
              <a:spcAft>
                <a:spcPts val="0"/>
              </a:spcAft>
              <a:buNone/>
            </a:pPr>
            <a:r>
              <a:t/>
            </a:r>
            <a:endParaRPr sz="1200">
              <a:latin typeface="Open Sans"/>
              <a:ea typeface="Open Sans"/>
              <a:cs typeface="Open Sans"/>
              <a:sym typeface="Open Sans"/>
            </a:endParaRPr>
          </a:p>
        </p:txBody>
      </p:sp>
      <p:pic>
        <p:nvPicPr>
          <p:cNvPr id="600" name="Google Shape;600;p72"/>
          <p:cNvPicPr preferRelativeResize="0"/>
          <p:nvPr/>
        </p:nvPicPr>
        <p:blipFill>
          <a:blip r:embed="rId3">
            <a:alphaModFix/>
          </a:blip>
          <a:stretch>
            <a:fillRect/>
          </a:stretch>
        </p:blipFill>
        <p:spPr>
          <a:xfrm>
            <a:off x="1661926" y="2525475"/>
            <a:ext cx="6438902" cy="1964997"/>
          </a:xfrm>
          <a:prstGeom prst="rect">
            <a:avLst/>
          </a:prstGeom>
          <a:noFill/>
          <a:ln>
            <a:noFill/>
          </a:ln>
        </p:spPr>
      </p:pic>
      <p:sp>
        <p:nvSpPr>
          <p:cNvPr id="601" name="Google Shape;601;p72"/>
          <p:cNvSpPr txBox="1"/>
          <p:nvPr/>
        </p:nvSpPr>
        <p:spPr>
          <a:xfrm>
            <a:off x="0" y="4372300"/>
            <a:ext cx="9144000" cy="624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00" u="sng">
                <a:solidFill>
                  <a:schemeClr val="hlink"/>
                </a:solidFill>
                <a:highlight>
                  <a:srgbClr val="FFFFFF"/>
                </a:highlight>
                <a:hlinkClick r:id="rId4"/>
              </a:rPr>
              <a:t>CVPR 2022 Tutorial: </a:t>
            </a:r>
            <a:r>
              <a:rPr lang="en" sz="1200" u="sng">
                <a:solidFill>
                  <a:schemeClr val="hlink"/>
                </a:solidFill>
                <a:highlight>
                  <a:srgbClr val="FFFFFF"/>
                </a:highlight>
                <a:hlinkClick r:id="rId5"/>
              </a:rPr>
              <a:t>Denoising Diffusion-based Generative Modeling:Foundations and Applications</a:t>
            </a:r>
            <a:endParaRPr/>
          </a:p>
          <a:p>
            <a:pPr indent="0" lvl="0" marL="0" rtl="0" algn="l">
              <a:lnSpc>
                <a:spcPct val="125000"/>
              </a:lnSpc>
              <a:spcBef>
                <a:spcPts val="800"/>
              </a:spcBef>
              <a:spcAft>
                <a:spcPts val="800"/>
              </a:spcAft>
              <a:buNone/>
            </a:pPr>
            <a:r>
              <a:rPr lang="en" sz="1200" u="sng">
                <a:solidFill>
                  <a:schemeClr val="hlink"/>
                </a:solidFill>
                <a:hlinkClick r:id="rId6"/>
              </a:rPr>
              <a:t>https://learnopencv.com/image-generation-using-diffusion-models/</a:t>
            </a:r>
            <a:endParaRPr sz="1200"/>
          </a:p>
        </p:txBody>
      </p:sp>
      <p:pic>
        <p:nvPicPr>
          <p:cNvPr id="602" name="Google Shape;602;p72"/>
          <p:cNvPicPr preferRelativeResize="0"/>
          <p:nvPr/>
        </p:nvPicPr>
        <p:blipFill>
          <a:blip r:embed="rId7">
            <a:alphaModFix/>
          </a:blip>
          <a:stretch>
            <a:fillRect/>
          </a:stretch>
        </p:blipFill>
        <p:spPr>
          <a:xfrm>
            <a:off x="4986450" y="1715963"/>
            <a:ext cx="1258688" cy="128625"/>
          </a:xfrm>
          <a:prstGeom prst="rect">
            <a:avLst/>
          </a:prstGeom>
          <a:noFill/>
          <a:ln>
            <a:noFill/>
          </a:ln>
        </p:spPr>
      </p:pic>
      <p:pic>
        <p:nvPicPr>
          <p:cNvPr id="603" name="Google Shape;603;p72"/>
          <p:cNvPicPr preferRelativeResize="0"/>
          <p:nvPr/>
        </p:nvPicPr>
        <p:blipFill>
          <a:blip r:embed="rId8">
            <a:alphaModFix/>
          </a:blip>
          <a:stretch>
            <a:fillRect/>
          </a:stretch>
        </p:blipFill>
        <p:spPr>
          <a:xfrm>
            <a:off x="3429000" y="2286000"/>
            <a:ext cx="190500" cy="104775"/>
          </a:xfrm>
          <a:prstGeom prst="rect">
            <a:avLst/>
          </a:prstGeom>
          <a:noFill/>
          <a:ln>
            <a:noFill/>
          </a:ln>
        </p:spPr>
      </p:pic>
      <p:pic>
        <p:nvPicPr>
          <p:cNvPr id="604" name="Google Shape;604;p72"/>
          <p:cNvPicPr preferRelativeResize="0"/>
          <p:nvPr/>
        </p:nvPicPr>
        <p:blipFill>
          <a:blip r:embed="rId9">
            <a:alphaModFix/>
          </a:blip>
          <a:stretch>
            <a:fillRect/>
          </a:stretch>
        </p:blipFill>
        <p:spPr>
          <a:xfrm>
            <a:off x="3962400" y="1143000"/>
            <a:ext cx="152400" cy="104775"/>
          </a:xfrm>
          <a:prstGeom prst="rect">
            <a:avLst/>
          </a:prstGeom>
          <a:noFill/>
          <a:ln>
            <a:noFill/>
          </a:ln>
        </p:spPr>
      </p:pic>
      <p:sp>
        <p:nvSpPr>
          <p:cNvPr id="605" name="Google Shape;60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Reverse </a:t>
            </a:r>
            <a:r>
              <a:rPr lang="en"/>
              <a:t>Denoising</a:t>
            </a:r>
            <a:r>
              <a:rPr lang="en"/>
              <a:t> </a:t>
            </a:r>
            <a:r>
              <a:rPr lang="en"/>
              <a:t>Process</a:t>
            </a:r>
            <a:endParaRPr/>
          </a:p>
        </p:txBody>
      </p:sp>
      <p:sp>
        <p:nvSpPr>
          <p:cNvPr id="611" name="Google Shape;611;p73"/>
          <p:cNvSpPr txBox="1"/>
          <p:nvPr>
            <p:ph idx="1" type="body"/>
          </p:nvPr>
        </p:nvSpPr>
        <p:spPr>
          <a:xfrm>
            <a:off x="112800" y="1211350"/>
            <a:ext cx="19869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612" name="Google Shape;612;p73"/>
          <p:cNvSpPr txBox="1"/>
          <p:nvPr/>
        </p:nvSpPr>
        <p:spPr>
          <a:xfrm>
            <a:off x="1962975" y="1199850"/>
            <a:ext cx="6970500" cy="1441800"/>
          </a:xfrm>
          <a:prstGeom prst="rect">
            <a:avLst/>
          </a:prstGeom>
          <a:noFill/>
          <a:ln>
            <a:noFill/>
          </a:ln>
        </p:spPr>
        <p:txBody>
          <a:bodyPr anchorCtr="0" anchor="t" bIns="91425" lIns="91425" spcFirstLastPara="1" rIns="91425" wrap="square" tIns="91425">
            <a:spAutoFit/>
          </a:bodyPr>
          <a:lstStyle/>
          <a:p>
            <a:pPr indent="-317500" lvl="0" marL="838200" rtl="0" algn="l">
              <a:lnSpc>
                <a:spcPct val="161111"/>
              </a:lnSpc>
              <a:spcBef>
                <a:spcPts val="0"/>
              </a:spcBef>
              <a:spcAft>
                <a:spcPts val="0"/>
              </a:spcAft>
              <a:buClr>
                <a:srgbClr val="3C3C3C"/>
              </a:buClr>
              <a:buSzPts val="1400"/>
              <a:buFont typeface="Roboto"/>
              <a:buChar char="●"/>
            </a:pPr>
            <a:r>
              <a:rPr lang="en">
                <a:solidFill>
                  <a:srgbClr val="3C3C3C"/>
                </a:solidFill>
                <a:highlight>
                  <a:srgbClr val="FFFFFF"/>
                </a:highlight>
                <a:latin typeface="Open Sans"/>
                <a:ea typeface="Open Sans"/>
                <a:cs typeface="Open Sans"/>
                <a:sym typeface="Open Sans"/>
              </a:rPr>
              <a:t>We undo the forward process by removing  the noise added in the forward process  using a </a:t>
            </a:r>
            <a:r>
              <a:rPr b="1" lang="en">
                <a:solidFill>
                  <a:srgbClr val="3C3C3C"/>
                </a:solidFill>
                <a:highlight>
                  <a:srgbClr val="FFFFFF"/>
                </a:highlight>
                <a:latin typeface="Open Sans"/>
                <a:ea typeface="Open Sans"/>
                <a:cs typeface="Open Sans"/>
                <a:sym typeface="Open Sans"/>
              </a:rPr>
              <a:t>neural network model.</a:t>
            </a:r>
            <a:endParaRPr b="1">
              <a:solidFill>
                <a:srgbClr val="3C3C3C"/>
              </a:solidFill>
              <a:highlight>
                <a:srgbClr val="FFFFFF"/>
              </a:highlight>
              <a:latin typeface="Open Sans"/>
              <a:ea typeface="Open Sans"/>
              <a:cs typeface="Open Sans"/>
              <a:sym typeface="Open Sans"/>
            </a:endParaRPr>
          </a:p>
          <a:p>
            <a:pPr indent="-317500" lvl="0" marL="838200" rtl="0" algn="l">
              <a:lnSpc>
                <a:spcPct val="161111"/>
              </a:lnSpc>
              <a:spcBef>
                <a:spcPts val="0"/>
              </a:spcBef>
              <a:spcAft>
                <a:spcPts val="0"/>
              </a:spcAft>
              <a:buClr>
                <a:srgbClr val="3C3C3C"/>
              </a:buClr>
              <a:buSzPts val="1400"/>
              <a:buFont typeface="Open Sans"/>
              <a:buChar char="●"/>
            </a:pPr>
            <a:r>
              <a:rPr lang="en">
                <a:solidFill>
                  <a:srgbClr val="3C3C3C"/>
                </a:solidFill>
                <a:highlight>
                  <a:srgbClr val="FFFFFF"/>
                </a:highlight>
                <a:latin typeface="Open Sans"/>
                <a:ea typeface="Open Sans"/>
                <a:cs typeface="Open Sans"/>
                <a:sym typeface="Open Sans"/>
              </a:rPr>
              <a:t>Given a timestep t and the noisy image      predict the noise added to the image at step t-1.</a:t>
            </a:r>
            <a:endParaRPr>
              <a:latin typeface="Open Sans"/>
              <a:ea typeface="Open Sans"/>
              <a:cs typeface="Open Sans"/>
              <a:sym typeface="Open Sans"/>
            </a:endParaRPr>
          </a:p>
        </p:txBody>
      </p:sp>
      <p:pic>
        <p:nvPicPr>
          <p:cNvPr id="613" name="Google Shape;613;p73"/>
          <p:cNvPicPr preferRelativeResize="0"/>
          <p:nvPr/>
        </p:nvPicPr>
        <p:blipFill>
          <a:blip r:embed="rId3">
            <a:alphaModFix/>
          </a:blip>
          <a:stretch>
            <a:fillRect/>
          </a:stretch>
        </p:blipFill>
        <p:spPr>
          <a:xfrm>
            <a:off x="2782950" y="2596650"/>
            <a:ext cx="5502049" cy="2087449"/>
          </a:xfrm>
          <a:prstGeom prst="rect">
            <a:avLst/>
          </a:prstGeom>
          <a:noFill/>
          <a:ln>
            <a:noFill/>
          </a:ln>
        </p:spPr>
      </p:pic>
      <p:sp>
        <p:nvSpPr>
          <p:cNvPr id="614" name="Google Shape;614;p73"/>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800"/>
              </a:spcAft>
              <a:buNone/>
            </a:pPr>
            <a:r>
              <a:rPr b="1" lang="en" sz="1200" u="sng">
                <a:solidFill>
                  <a:schemeClr val="hlink"/>
                </a:solidFill>
                <a:highlight>
                  <a:srgbClr val="FFFFFF"/>
                </a:highlight>
                <a:hlinkClick r:id="rId4"/>
              </a:rPr>
              <a:t>CVPR 2022 Tutorial: </a:t>
            </a:r>
            <a:r>
              <a:rPr lang="en" sz="1200" u="sng">
                <a:solidFill>
                  <a:schemeClr val="hlink"/>
                </a:solidFill>
                <a:highlight>
                  <a:srgbClr val="FFFFFF"/>
                </a:highlight>
                <a:hlinkClick r:id="rId5"/>
              </a:rPr>
              <a:t>Denoising Diffusion-based Generative Modeling:Foundations and Applications</a:t>
            </a:r>
            <a:endParaRPr sz="1200"/>
          </a:p>
        </p:txBody>
      </p:sp>
      <p:pic>
        <p:nvPicPr>
          <p:cNvPr id="615" name="Google Shape;615;p73"/>
          <p:cNvPicPr preferRelativeResize="0"/>
          <p:nvPr/>
        </p:nvPicPr>
        <p:blipFill>
          <a:blip r:embed="rId6">
            <a:alphaModFix/>
          </a:blip>
          <a:stretch>
            <a:fillRect/>
          </a:stretch>
        </p:blipFill>
        <p:spPr>
          <a:xfrm>
            <a:off x="6172200" y="2057400"/>
            <a:ext cx="142875" cy="104775"/>
          </a:xfrm>
          <a:prstGeom prst="rect">
            <a:avLst/>
          </a:prstGeom>
          <a:noFill/>
          <a:ln>
            <a:noFill/>
          </a:ln>
        </p:spPr>
      </p:pic>
      <p:sp>
        <p:nvSpPr>
          <p:cNvPr id="616" name="Google Shape;616;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Diffusion Models: Simple Loss</a:t>
            </a:r>
            <a:endParaRPr/>
          </a:p>
        </p:txBody>
      </p:sp>
      <p:sp>
        <p:nvSpPr>
          <p:cNvPr id="622" name="Google Shape;622;p74"/>
          <p:cNvSpPr txBox="1"/>
          <p:nvPr>
            <p:ph idx="1" type="body"/>
          </p:nvPr>
        </p:nvSpPr>
        <p:spPr>
          <a:xfrm>
            <a:off x="112800" y="1211350"/>
            <a:ext cx="19869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623" name="Google Shape;623;p74"/>
          <p:cNvSpPr txBox="1"/>
          <p:nvPr/>
        </p:nvSpPr>
        <p:spPr>
          <a:xfrm>
            <a:off x="1962975" y="1199850"/>
            <a:ext cx="6970500" cy="400200"/>
          </a:xfrm>
          <a:prstGeom prst="rect">
            <a:avLst/>
          </a:prstGeom>
          <a:noFill/>
          <a:ln>
            <a:noFill/>
          </a:ln>
        </p:spPr>
        <p:txBody>
          <a:bodyPr anchorCtr="0" anchor="t" bIns="91425" lIns="91425" spcFirstLastPara="1" rIns="91425" wrap="square" tIns="91425">
            <a:spAutoFit/>
          </a:bodyPr>
          <a:lstStyle/>
          <a:p>
            <a:pPr indent="0" lvl="0" marL="0" rtl="0" algn="l">
              <a:lnSpc>
                <a:spcPct val="161111"/>
              </a:lnSpc>
              <a:spcBef>
                <a:spcPts val="0"/>
              </a:spcBef>
              <a:spcAft>
                <a:spcPts val="0"/>
              </a:spcAft>
              <a:buNone/>
            </a:pPr>
            <a:r>
              <a:t/>
            </a:r>
            <a:endParaRPr>
              <a:latin typeface="Open Sans"/>
              <a:ea typeface="Open Sans"/>
              <a:cs typeface="Open Sans"/>
              <a:sym typeface="Open Sans"/>
            </a:endParaRPr>
          </a:p>
        </p:txBody>
      </p:sp>
      <p:sp>
        <p:nvSpPr>
          <p:cNvPr id="624" name="Google Shape;624;p74"/>
          <p:cNvSpPr txBox="1"/>
          <p:nvPr/>
        </p:nvSpPr>
        <p:spPr>
          <a:xfrm>
            <a:off x="2231938" y="1430100"/>
            <a:ext cx="6202800" cy="2283300"/>
          </a:xfrm>
          <a:prstGeom prst="rect">
            <a:avLst/>
          </a:prstGeom>
          <a:noFill/>
          <a:ln>
            <a:noFill/>
          </a:ln>
        </p:spPr>
        <p:txBody>
          <a:bodyPr anchorCtr="0" anchor="t" bIns="91425" lIns="91425" spcFirstLastPara="1" rIns="91425" wrap="square" tIns="91425">
            <a:spAutoFit/>
          </a:bodyPr>
          <a:lstStyle/>
          <a:p>
            <a:pPr indent="-314325" lvl="0" marL="457200" rtl="0" algn="l">
              <a:lnSpc>
                <a:spcPct val="161111"/>
              </a:lnSpc>
              <a:spcBef>
                <a:spcPts val="0"/>
              </a:spcBef>
              <a:spcAft>
                <a:spcPts val="0"/>
              </a:spcAft>
              <a:buClr>
                <a:srgbClr val="3C3C3C"/>
              </a:buClr>
              <a:buSzPts val="1350"/>
              <a:buFont typeface="Roboto"/>
              <a:buChar char="●"/>
            </a:pPr>
            <a:r>
              <a:rPr lang="en" sz="1350">
                <a:solidFill>
                  <a:srgbClr val="3C3C3C"/>
                </a:solidFill>
                <a:highlight>
                  <a:srgbClr val="FFFFFF"/>
                </a:highlight>
                <a:latin typeface="Roboto"/>
                <a:ea typeface="Roboto"/>
                <a:cs typeface="Roboto"/>
                <a:sym typeface="Roboto"/>
              </a:rPr>
              <a:t>In practice, the final loss function we use to train Denoising Diffusion Probabilistic Models, is just a </a:t>
            </a:r>
            <a:r>
              <a:rPr b="1" lang="en" sz="1350">
                <a:solidFill>
                  <a:srgbClr val="3C3C3C"/>
                </a:solidFill>
                <a:highlight>
                  <a:srgbClr val="FFFFFF"/>
                </a:highlight>
                <a:latin typeface="Roboto"/>
                <a:ea typeface="Roboto"/>
                <a:cs typeface="Roboto"/>
                <a:sym typeface="Roboto"/>
              </a:rPr>
              <a:t>Mean Squared Error </a:t>
            </a:r>
            <a:r>
              <a:rPr lang="en" sz="1350">
                <a:solidFill>
                  <a:srgbClr val="3C3C3C"/>
                </a:solidFill>
                <a:highlight>
                  <a:srgbClr val="FFFFFF"/>
                </a:highlight>
                <a:latin typeface="Roboto"/>
                <a:ea typeface="Roboto"/>
                <a:cs typeface="Roboto"/>
                <a:sym typeface="Roboto"/>
              </a:rPr>
              <a:t>between the</a:t>
            </a:r>
            <a:r>
              <a:rPr b="1" lang="en" sz="1350">
                <a:solidFill>
                  <a:srgbClr val="3C3C3C"/>
                </a:solidFill>
                <a:highlight>
                  <a:srgbClr val="FFFFFF"/>
                </a:highlight>
                <a:latin typeface="Roboto"/>
                <a:ea typeface="Roboto"/>
                <a:cs typeface="Roboto"/>
                <a:sym typeface="Roboto"/>
              </a:rPr>
              <a:t> noise added in the forward process </a:t>
            </a:r>
            <a:r>
              <a:rPr lang="en" sz="1350">
                <a:solidFill>
                  <a:srgbClr val="3C3C3C"/>
                </a:solidFill>
                <a:highlight>
                  <a:srgbClr val="FFFFFF"/>
                </a:highlight>
                <a:latin typeface="Roboto"/>
                <a:ea typeface="Roboto"/>
                <a:cs typeface="Roboto"/>
                <a:sym typeface="Roboto"/>
              </a:rPr>
              <a:t>and the</a:t>
            </a:r>
            <a:r>
              <a:rPr b="1" lang="en" sz="1350">
                <a:solidFill>
                  <a:srgbClr val="3C3C3C"/>
                </a:solidFill>
                <a:highlight>
                  <a:srgbClr val="FFFFFF"/>
                </a:highlight>
                <a:latin typeface="Roboto"/>
                <a:ea typeface="Roboto"/>
                <a:cs typeface="Roboto"/>
                <a:sym typeface="Roboto"/>
              </a:rPr>
              <a:t> noise predicted </a:t>
            </a:r>
            <a:r>
              <a:rPr lang="en" sz="1350">
                <a:solidFill>
                  <a:srgbClr val="3C3C3C"/>
                </a:solidFill>
                <a:highlight>
                  <a:srgbClr val="FFFFFF"/>
                </a:highlight>
                <a:latin typeface="Roboto"/>
                <a:ea typeface="Roboto"/>
                <a:cs typeface="Roboto"/>
                <a:sym typeface="Roboto"/>
              </a:rPr>
              <a:t>by the model. </a:t>
            </a:r>
            <a:endParaRPr sz="1350">
              <a:solidFill>
                <a:srgbClr val="3C3C3C"/>
              </a:solidFill>
              <a:highlight>
                <a:srgbClr val="FFFFFF"/>
              </a:highlight>
              <a:latin typeface="Roboto"/>
              <a:ea typeface="Roboto"/>
              <a:cs typeface="Roboto"/>
              <a:sym typeface="Roboto"/>
            </a:endParaRPr>
          </a:p>
          <a:p>
            <a:pPr indent="0" lvl="0" marL="457200" rtl="0" algn="l">
              <a:lnSpc>
                <a:spcPct val="161111"/>
              </a:lnSpc>
              <a:spcBef>
                <a:spcPts val="2300"/>
              </a:spcBef>
              <a:spcAft>
                <a:spcPts val="0"/>
              </a:spcAft>
              <a:buNone/>
            </a:pPr>
            <a:r>
              <a:t/>
            </a:r>
            <a:endParaRPr sz="1350">
              <a:solidFill>
                <a:srgbClr val="3C3C3C"/>
              </a:solidFill>
              <a:highlight>
                <a:srgbClr val="FFFFFF"/>
              </a:highlight>
              <a:latin typeface="Roboto"/>
              <a:ea typeface="Roboto"/>
              <a:cs typeface="Roboto"/>
              <a:sym typeface="Roboto"/>
            </a:endParaRPr>
          </a:p>
          <a:p>
            <a:pPr indent="0" lvl="0" marL="0" rtl="0" algn="l">
              <a:lnSpc>
                <a:spcPct val="115000"/>
              </a:lnSpc>
              <a:spcBef>
                <a:spcPts val="2300"/>
              </a:spcBef>
              <a:spcAft>
                <a:spcPts val="0"/>
              </a:spcAft>
              <a:buNone/>
            </a:pPr>
            <a:r>
              <a:t/>
            </a:r>
            <a:endParaRPr sz="1100"/>
          </a:p>
        </p:txBody>
      </p:sp>
      <p:sp>
        <p:nvSpPr>
          <p:cNvPr id="625" name="Google Shape;625;p74"/>
          <p:cNvSpPr txBox="1"/>
          <p:nvPr/>
        </p:nvSpPr>
        <p:spPr>
          <a:xfrm>
            <a:off x="0" y="4458275"/>
            <a:ext cx="9144000" cy="54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u="sng">
                <a:solidFill>
                  <a:schemeClr val="hlink"/>
                </a:solidFill>
                <a:highlight>
                  <a:srgbClr val="FFFFFF"/>
                </a:highlight>
                <a:hlinkClick r:id="rId3"/>
              </a:rPr>
              <a:t>CVPR 2022 Tutorial: </a:t>
            </a:r>
            <a:r>
              <a:rPr lang="en" sz="1200" u="sng">
                <a:solidFill>
                  <a:schemeClr val="hlink"/>
                </a:solidFill>
                <a:highlight>
                  <a:srgbClr val="FFFFFF"/>
                </a:highlight>
                <a:hlinkClick r:id="rId4"/>
              </a:rPr>
              <a:t>Denoising Diffusion-based Generative Modeling:Foundations and Applications</a:t>
            </a:r>
            <a:endParaRPr sz="1200"/>
          </a:p>
          <a:p>
            <a:pPr indent="0" lvl="0" marL="0" rtl="0" algn="l">
              <a:lnSpc>
                <a:spcPct val="100000"/>
              </a:lnSpc>
              <a:spcBef>
                <a:spcPts val="800"/>
              </a:spcBef>
              <a:spcAft>
                <a:spcPts val="0"/>
              </a:spcAft>
              <a:buNone/>
            </a:pPr>
            <a:r>
              <a:rPr lang="en" sz="1200" u="sng">
                <a:solidFill>
                  <a:schemeClr val="accent5"/>
                </a:solidFill>
                <a:hlinkClick r:id="rId5">
                  <a:extLst>
                    <a:ext uri="{A12FA001-AC4F-418D-AE19-62706E023703}">
                      <ahyp:hlinkClr val="tx"/>
                    </a:ext>
                  </a:extLst>
                </a:hlinkClick>
              </a:rPr>
              <a:t>Denoising Diffusion Probabilistic Models</a:t>
            </a:r>
            <a:endParaRPr sz="1200"/>
          </a:p>
          <a:p>
            <a:pPr indent="0" lvl="0" marL="0" rtl="0" algn="l">
              <a:lnSpc>
                <a:spcPct val="125000"/>
              </a:lnSpc>
              <a:spcBef>
                <a:spcPts val="800"/>
              </a:spcBef>
              <a:spcAft>
                <a:spcPts val="0"/>
              </a:spcAft>
              <a:buNone/>
            </a:pPr>
            <a:r>
              <a:t/>
            </a:r>
            <a:endParaRPr sz="1200"/>
          </a:p>
          <a:p>
            <a:pPr indent="0" lvl="0" marL="0" rtl="0" algn="l">
              <a:lnSpc>
                <a:spcPct val="125000"/>
              </a:lnSpc>
              <a:spcBef>
                <a:spcPts val="800"/>
              </a:spcBef>
              <a:spcAft>
                <a:spcPts val="0"/>
              </a:spcAft>
              <a:buNone/>
            </a:pPr>
            <a:r>
              <a:t/>
            </a:r>
            <a:endParaRPr sz="1200"/>
          </a:p>
          <a:p>
            <a:pPr indent="0" lvl="0" marL="0" rtl="0" algn="l">
              <a:lnSpc>
                <a:spcPct val="125000"/>
              </a:lnSpc>
              <a:spcBef>
                <a:spcPts val="800"/>
              </a:spcBef>
              <a:spcAft>
                <a:spcPts val="800"/>
              </a:spcAft>
              <a:buNone/>
            </a:pPr>
            <a:r>
              <a:t/>
            </a:r>
            <a:endParaRPr sz="1200"/>
          </a:p>
        </p:txBody>
      </p:sp>
      <p:pic>
        <p:nvPicPr>
          <p:cNvPr id="626" name="Google Shape;626;p74"/>
          <p:cNvPicPr preferRelativeResize="0"/>
          <p:nvPr/>
        </p:nvPicPr>
        <p:blipFill>
          <a:blip r:embed="rId6">
            <a:alphaModFix/>
          </a:blip>
          <a:stretch>
            <a:fillRect/>
          </a:stretch>
        </p:blipFill>
        <p:spPr>
          <a:xfrm>
            <a:off x="2911660" y="2618547"/>
            <a:ext cx="4843362" cy="821238"/>
          </a:xfrm>
          <a:prstGeom prst="rect">
            <a:avLst/>
          </a:prstGeom>
          <a:noFill/>
          <a:ln>
            <a:noFill/>
          </a:ln>
        </p:spPr>
      </p:pic>
      <p:sp>
        <p:nvSpPr>
          <p:cNvPr id="627" name="Google Shape;627;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to  VAEs</a:t>
            </a:r>
            <a:endParaRPr/>
          </a:p>
        </p:txBody>
      </p:sp>
      <p:sp>
        <p:nvSpPr>
          <p:cNvPr id="633" name="Google Shape;633;p75"/>
          <p:cNvSpPr txBox="1"/>
          <p:nvPr>
            <p:ph idx="1" type="body"/>
          </p:nvPr>
        </p:nvSpPr>
        <p:spPr>
          <a:xfrm>
            <a:off x="112800" y="1211350"/>
            <a:ext cx="19869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634" name="Google Shape;634;p75"/>
          <p:cNvSpPr txBox="1"/>
          <p:nvPr/>
        </p:nvSpPr>
        <p:spPr>
          <a:xfrm>
            <a:off x="1962975" y="1199850"/>
            <a:ext cx="6970500" cy="372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11111"/>
              </a:buClr>
              <a:buSzPts val="1400"/>
              <a:buFont typeface="Open Sans"/>
              <a:buChar char="●"/>
            </a:pPr>
            <a:r>
              <a:rPr lang="en">
                <a:solidFill>
                  <a:srgbClr val="111111"/>
                </a:solidFill>
                <a:highlight>
                  <a:srgbClr val="FDFDFD"/>
                </a:highlight>
                <a:latin typeface="Open Sans"/>
                <a:ea typeface="Open Sans"/>
                <a:cs typeface="Open Sans"/>
                <a:sym typeface="Open Sans"/>
              </a:rPr>
              <a:t>Both have an </a:t>
            </a:r>
            <a:r>
              <a:rPr b="1" lang="en">
                <a:solidFill>
                  <a:srgbClr val="111111"/>
                </a:solidFill>
                <a:highlight>
                  <a:srgbClr val="FDFDFD"/>
                </a:highlight>
                <a:latin typeface="Open Sans"/>
                <a:ea typeface="Open Sans"/>
                <a:cs typeface="Open Sans"/>
                <a:sym typeface="Open Sans"/>
              </a:rPr>
              <a:t>inference model</a:t>
            </a:r>
            <a:r>
              <a:rPr lang="en">
                <a:solidFill>
                  <a:srgbClr val="111111"/>
                </a:solidFill>
                <a:highlight>
                  <a:srgbClr val="FDFDFD"/>
                </a:highlight>
                <a:latin typeface="Open Sans"/>
                <a:ea typeface="Open Sans"/>
                <a:cs typeface="Open Sans"/>
                <a:sym typeface="Open Sans"/>
              </a:rPr>
              <a:t> (forward process), transforming  data to latent representation. For Diffusion Models this process is </a:t>
            </a:r>
            <a:r>
              <a:rPr b="1" lang="en">
                <a:solidFill>
                  <a:srgbClr val="111111"/>
                </a:solidFill>
                <a:highlight>
                  <a:srgbClr val="FDFDFD"/>
                </a:highlight>
                <a:latin typeface="Open Sans"/>
                <a:ea typeface="Open Sans"/>
                <a:cs typeface="Open Sans"/>
                <a:sym typeface="Open Sans"/>
              </a:rPr>
              <a:t>fixed</a:t>
            </a:r>
            <a:r>
              <a:rPr lang="en">
                <a:solidFill>
                  <a:srgbClr val="111111"/>
                </a:solidFill>
                <a:highlight>
                  <a:srgbClr val="FDFDFD"/>
                </a:highlight>
                <a:latin typeface="Open Sans"/>
                <a:ea typeface="Open Sans"/>
                <a:cs typeface="Open Sans"/>
                <a:sym typeface="Open Sans"/>
              </a:rPr>
              <a:t>.</a:t>
            </a:r>
            <a:endParaRPr>
              <a:solidFill>
                <a:srgbClr val="111111"/>
              </a:solidFill>
              <a:highlight>
                <a:srgbClr val="FDFDFD"/>
              </a:highlight>
              <a:latin typeface="Open Sans"/>
              <a:ea typeface="Open Sans"/>
              <a:cs typeface="Open Sans"/>
              <a:sym typeface="Open Sans"/>
            </a:endParaRPr>
          </a:p>
          <a:p>
            <a:pPr indent="0" lvl="0" marL="457200" rtl="0" algn="l">
              <a:lnSpc>
                <a:spcPct val="115000"/>
              </a:lnSpc>
              <a:spcBef>
                <a:spcPts val="1100"/>
              </a:spcBef>
              <a:spcAft>
                <a:spcPts val="0"/>
              </a:spcAft>
              <a:buNone/>
            </a:pPr>
            <a:r>
              <a:t/>
            </a:r>
            <a:endParaRPr>
              <a:solidFill>
                <a:srgbClr val="111111"/>
              </a:solidFill>
              <a:highlight>
                <a:srgbClr val="FDFDFD"/>
              </a:highlight>
              <a:latin typeface="Open Sans"/>
              <a:ea typeface="Open Sans"/>
              <a:cs typeface="Open Sans"/>
              <a:sym typeface="Open Sans"/>
            </a:endParaRPr>
          </a:p>
          <a:p>
            <a:pPr indent="-317500" lvl="0" marL="457200" rtl="0" algn="l">
              <a:lnSpc>
                <a:spcPct val="115000"/>
              </a:lnSpc>
              <a:spcBef>
                <a:spcPts val="1100"/>
              </a:spcBef>
              <a:spcAft>
                <a:spcPts val="0"/>
              </a:spcAft>
              <a:buClr>
                <a:srgbClr val="111111"/>
              </a:buClr>
              <a:buSzPts val="1400"/>
              <a:buFont typeface="Open Sans"/>
              <a:buChar char="●"/>
            </a:pPr>
            <a:r>
              <a:rPr lang="en">
                <a:solidFill>
                  <a:srgbClr val="111111"/>
                </a:solidFill>
                <a:highlight>
                  <a:srgbClr val="FDFDFD"/>
                </a:highlight>
                <a:latin typeface="Open Sans"/>
                <a:ea typeface="Open Sans"/>
                <a:cs typeface="Open Sans"/>
                <a:sym typeface="Open Sans"/>
              </a:rPr>
              <a:t>Both have a </a:t>
            </a:r>
            <a:r>
              <a:rPr b="1" lang="en">
                <a:solidFill>
                  <a:srgbClr val="111111"/>
                </a:solidFill>
                <a:highlight>
                  <a:srgbClr val="FDFDFD"/>
                </a:highlight>
                <a:latin typeface="Open Sans"/>
                <a:ea typeface="Open Sans"/>
                <a:cs typeface="Open Sans"/>
                <a:sym typeface="Open Sans"/>
              </a:rPr>
              <a:t>generative model</a:t>
            </a:r>
            <a:r>
              <a:rPr lang="en">
                <a:solidFill>
                  <a:srgbClr val="111111"/>
                </a:solidFill>
                <a:highlight>
                  <a:srgbClr val="FDFDFD"/>
                </a:highlight>
                <a:latin typeface="Open Sans"/>
                <a:ea typeface="Open Sans"/>
                <a:cs typeface="Open Sans"/>
                <a:sym typeface="Open Sans"/>
              </a:rPr>
              <a:t> ( reverse process) that samples some </a:t>
            </a:r>
            <a:r>
              <a:rPr b="1" lang="en">
                <a:solidFill>
                  <a:srgbClr val="111111"/>
                </a:solidFill>
                <a:highlight>
                  <a:srgbClr val="FDFDFD"/>
                </a:highlight>
                <a:latin typeface="Open Sans"/>
                <a:ea typeface="Open Sans"/>
                <a:cs typeface="Open Sans"/>
                <a:sym typeface="Open Sans"/>
              </a:rPr>
              <a:t>latent variable</a:t>
            </a:r>
            <a:r>
              <a:rPr lang="en">
                <a:solidFill>
                  <a:srgbClr val="111111"/>
                </a:solidFill>
                <a:highlight>
                  <a:srgbClr val="FDFDFD"/>
                </a:highlight>
                <a:latin typeface="Open Sans"/>
                <a:ea typeface="Open Sans"/>
                <a:cs typeface="Open Sans"/>
                <a:sym typeface="Open Sans"/>
              </a:rPr>
              <a:t> and </a:t>
            </a:r>
            <a:r>
              <a:rPr lang="en">
                <a:solidFill>
                  <a:srgbClr val="111111"/>
                </a:solidFill>
                <a:highlight>
                  <a:srgbClr val="FDFDFD"/>
                </a:highlight>
                <a:latin typeface="Open Sans"/>
                <a:ea typeface="Open Sans"/>
                <a:cs typeface="Open Sans"/>
                <a:sym typeface="Open Sans"/>
              </a:rPr>
              <a:t>transforms</a:t>
            </a:r>
            <a:r>
              <a:rPr lang="en">
                <a:solidFill>
                  <a:srgbClr val="111111"/>
                </a:solidFill>
                <a:highlight>
                  <a:srgbClr val="FDFDFD"/>
                </a:highlight>
                <a:latin typeface="Open Sans"/>
                <a:ea typeface="Open Sans"/>
                <a:cs typeface="Open Sans"/>
                <a:sym typeface="Open Sans"/>
              </a:rPr>
              <a:t> it with  a neural network. In Diffusion Models this is done </a:t>
            </a:r>
            <a:r>
              <a:rPr b="1" lang="en">
                <a:solidFill>
                  <a:srgbClr val="111111"/>
                </a:solidFill>
                <a:highlight>
                  <a:srgbClr val="FDFDFD"/>
                </a:highlight>
                <a:latin typeface="Open Sans"/>
                <a:ea typeface="Open Sans"/>
                <a:cs typeface="Open Sans"/>
                <a:sym typeface="Open Sans"/>
              </a:rPr>
              <a:t>iteratively</a:t>
            </a:r>
            <a:r>
              <a:rPr lang="en">
                <a:solidFill>
                  <a:srgbClr val="111111"/>
                </a:solidFill>
                <a:highlight>
                  <a:srgbClr val="FDFDFD"/>
                </a:highlight>
                <a:latin typeface="Open Sans"/>
                <a:ea typeface="Open Sans"/>
                <a:cs typeface="Open Sans"/>
                <a:sym typeface="Open Sans"/>
              </a:rPr>
              <a:t>.</a:t>
            </a:r>
            <a:endParaRPr>
              <a:solidFill>
                <a:srgbClr val="111111"/>
              </a:solidFill>
              <a:highlight>
                <a:srgbClr val="FDFDFD"/>
              </a:highlight>
              <a:latin typeface="Open Sans"/>
              <a:ea typeface="Open Sans"/>
              <a:cs typeface="Open Sans"/>
              <a:sym typeface="Open Sans"/>
            </a:endParaRPr>
          </a:p>
          <a:p>
            <a:pPr indent="0" lvl="0" marL="457200" rtl="0" algn="l">
              <a:lnSpc>
                <a:spcPct val="115000"/>
              </a:lnSpc>
              <a:spcBef>
                <a:spcPts val="1100"/>
              </a:spcBef>
              <a:spcAft>
                <a:spcPts val="0"/>
              </a:spcAft>
              <a:buNone/>
            </a:pPr>
            <a:r>
              <a:t/>
            </a:r>
            <a:endParaRPr>
              <a:solidFill>
                <a:srgbClr val="111111"/>
              </a:solidFill>
              <a:highlight>
                <a:srgbClr val="FDFDFD"/>
              </a:highlight>
              <a:latin typeface="Open Sans"/>
              <a:ea typeface="Open Sans"/>
              <a:cs typeface="Open Sans"/>
              <a:sym typeface="Open Sans"/>
            </a:endParaRPr>
          </a:p>
          <a:p>
            <a:pPr indent="-317500" lvl="0" marL="457200" rtl="0" algn="l">
              <a:lnSpc>
                <a:spcPct val="115000"/>
              </a:lnSpc>
              <a:spcBef>
                <a:spcPts val="1100"/>
              </a:spcBef>
              <a:spcAft>
                <a:spcPts val="0"/>
              </a:spcAft>
              <a:buClr>
                <a:srgbClr val="111111"/>
              </a:buClr>
              <a:buSzPts val="1400"/>
              <a:buFont typeface="Open Sans"/>
              <a:buChar char="●"/>
            </a:pPr>
            <a:r>
              <a:rPr lang="en">
                <a:solidFill>
                  <a:srgbClr val="111111"/>
                </a:solidFill>
                <a:highlight>
                  <a:srgbClr val="FDFDFD"/>
                </a:highlight>
                <a:latin typeface="Open Sans"/>
                <a:ea typeface="Open Sans"/>
                <a:cs typeface="Open Sans"/>
                <a:sym typeface="Open Sans"/>
              </a:rPr>
              <a:t>In Diffusion Models latent </a:t>
            </a:r>
            <a:r>
              <a:rPr lang="en">
                <a:solidFill>
                  <a:srgbClr val="111111"/>
                </a:solidFill>
                <a:highlight>
                  <a:srgbClr val="FDFDFD"/>
                </a:highlight>
                <a:latin typeface="Open Sans"/>
                <a:ea typeface="Open Sans"/>
                <a:cs typeface="Open Sans"/>
                <a:sym typeface="Open Sans"/>
              </a:rPr>
              <a:t>dimensionality must match the data</a:t>
            </a:r>
            <a:r>
              <a:rPr lang="en">
                <a:solidFill>
                  <a:srgbClr val="111111"/>
                </a:solidFill>
                <a:highlight>
                  <a:srgbClr val="FDFDFD"/>
                </a:highlight>
                <a:latin typeface="Open Sans"/>
                <a:ea typeface="Open Sans"/>
                <a:cs typeface="Open Sans"/>
                <a:sym typeface="Open Sans"/>
              </a:rPr>
              <a:t>. In VAEs we can </a:t>
            </a:r>
            <a:r>
              <a:rPr b="1" lang="en">
                <a:solidFill>
                  <a:srgbClr val="111111"/>
                </a:solidFill>
                <a:highlight>
                  <a:srgbClr val="FDFDFD"/>
                </a:highlight>
                <a:latin typeface="Open Sans"/>
                <a:ea typeface="Open Sans"/>
                <a:cs typeface="Open Sans"/>
                <a:sym typeface="Open Sans"/>
              </a:rPr>
              <a:t>reduce dimensionality.</a:t>
            </a:r>
            <a:endParaRPr b="1">
              <a:solidFill>
                <a:srgbClr val="111111"/>
              </a:solidFill>
              <a:highlight>
                <a:srgbClr val="FDFDFD"/>
              </a:highlight>
              <a:latin typeface="Open Sans"/>
              <a:ea typeface="Open Sans"/>
              <a:cs typeface="Open Sans"/>
              <a:sym typeface="Open Sans"/>
            </a:endParaRPr>
          </a:p>
          <a:p>
            <a:pPr indent="0" lvl="0" marL="457200" rtl="0" algn="l">
              <a:lnSpc>
                <a:spcPct val="115000"/>
              </a:lnSpc>
              <a:spcBef>
                <a:spcPts val="1100"/>
              </a:spcBef>
              <a:spcAft>
                <a:spcPts val="0"/>
              </a:spcAft>
              <a:buNone/>
            </a:pPr>
            <a:r>
              <a:t/>
            </a:r>
            <a:endParaRPr>
              <a:solidFill>
                <a:srgbClr val="111111"/>
              </a:solidFill>
              <a:highlight>
                <a:srgbClr val="FDFDFD"/>
              </a:highlight>
              <a:latin typeface="Open Sans"/>
              <a:ea typeface="Open Sans"/>
              <a:cs typeface="Open Sans"/>
              <a:sym typeface="Open Sans"/>
            </a:endParaRPr>
          </a:p>
          <a:p>
            <a:pPr indent="0" lvl="0" marL="457200" rtl="0" algn="l">
              <a:lnSpc>
                <a:spcPct val="161111"/>
              </a:lnSpc>
              <a:spcBef>
                <a:spcPts val="1100"/>
              </a:spcBef>
              <a:spcAft>
                <a:spcPts val="0"/>
              </a:spcAft>
              <a:buNone/>
            </a:pPr>
            <a:r>
              <a:t/>
            </a:r>
            <a:endParaRPr>
              <a:solidFill>
                <a:srgbClr val="333333"/>
              </a:solidFill>
              <a:highlight>
                <a:srgbClr val="FFFFFF"/>
              </a:highlight>
              <a:latin typeface="Open Sans"/>
              <a:ea typeface="Open Sans"/>
              <a:cs typeface="Open Sans"/>
              <a:sym typeface="Open Sans"/>
            </a:endParaRPr>
          </a:p>
        </p:txBody>
      </p:sp>
      <p:sp>
        <p:nvSpPr>
          <p:cNvPr id="635" name="Google Shape;635;p75"/>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https://angusturner.github.io/generative_models/2021/06/29/diffusion-probabilistic-models-I.html</a:t>
            </a:r>
            <a:endParaRPr sz="1100"/>
          </a:p>
        </p:txBody>
      </p:sp>
      <p:sp>
        <p:nvSpPr>
          <p:cNvPr id="636" name="Google Shape;636;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to GANs</a:t>
            </a:r>
            <a:endParaRPr/>
          </a:p>
        </p:txBody>
      </p:sp>
      <p:sp>
        <p:nvSpPr>
          <p:cNvPr id="642" name="Google Shape;642;p76"/>
          <p:cNvSpPr txBox="1"/>
          <p:nvPr>
            <p:ph idx="1" type="body"/>
          </p:nvPr>
        </p:nvSpPr>
        <p:spPr>
          <a:xfrm>
            <a:off x="112800" y="1211350"/>
            <a:ext cx="19869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643" name="Google Shape;643;p76"/>
          <p:cNvSpPr txBox="1"/>
          <p:nvPr/>
        </p:nvSpPr>
        <p:spPr>
          <a:xfrm>
            <a:off x="1962975" y="1199850"/>
            <a:ext cx="6804300" cy="3999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333333"/>
              </a:buClr>
              <a:buSzPts val="1400"/>
              <a:buFont typeface="Open Sans"/>
              <a:buChar char="●"/>
            </a:pPr>
            <a:r>
              <a:rPr lang="en">
                <a:solidFill>
                  <a:srgbClr val="333333"/>
                </a:solidFill>
                <a:highlight>
                  <a:srgbClr val="FFFFFF"/>
                </a:highlight>
                <a:latin typeface="Open Sans"/>
                <a:ea typeface="Open Sans"/>
                <a:cs typeface="Open Sans"/>
                <a:sym typeface="Open Sans"/>
              </a:rPr>
              <a:t>Due to the iterative nature of the diffusion process, </a:t>
            </a:r>
            <a:r>
              <a:rPr b="1" lang="en">
                <a:solidFill>
                  <a:srgbClr val="333333"/>
                </a:solidFill>
                <a:highlight>
                  <a:srgbClr val="FFFFFF"/>
                </a:highlight>
                <a:latin typeface="Open Sans"/>
                <a:ea typeface="Open Sans"/>
                <a:cs typeface="Open Sans"/>
                <a:sym typeface="Open Sans"/>
              </a:rPr>
              <a:t>the training and generation process is generally more stable </a:t>
            </a:r>
            <a:r>
              <a:rPr lang="en">
                <a:solidFill>
                  <a:srgbClr val="333333"/>
                </a:solidFill>
                <a:highlight>
                  <a:srgbClr val="FFFFFF"/>
                </a:highlight>
                <a:latin typeface="Open Sans"/>
                <a:ea typeface="Open Sans"/>
                <a:cs typeface="Open Sans"/>
                <a:sym typeface="Open Sans"/>
              </a:rPr>
              <a:t>than GANs.</a:t>
            </a:r>
            <a:endParaRPr>
              <a:solidFill>
                <a:srgbClr val="333333"/>
              </a:solidFill>
              <a:highlight>
                <a:srgbClr val="FFFFFF"/>
              </a:highlight>
              <a:latin typeface="Open Sans"/>
              <a:ea typeface="Open Sans"/>
              <a:cs typeface="Open Sans"/>
              <a:sym typeface="Open Sans"/>
            </a:endParaRPr>
          </a:p>
          <a:p>
            <a:pPr indent="0" lvl="0" marL="914400" rtl="0" algn="l">
              <a:lnSpc>
                <a:spcPct val="115000"/>
              </a:lnSpc>
              <a:spcBef>
                <a:spcPts val="2100"/>
              </a:spcBef>
              <a:spcAft>
                <a:spcPts val="0"/>
              </a:spcAft>
              <a:buNone/>
            </a:pPr>
            <a:r>
              <a:t/>
            </a:r>
            <a:endParaRPr>
              <a:solidFill>
                <a:srgbClr val="333333"/>
              </a:solidFill>
              <a:highlight>
                <a:schemeClr val="lt1"/>
              </a:highlight>
              <a:latin typeface="Open Sans"/>
              <a:ea typeface="Open Sans"/>
              <a:cs typeface="Open Sans"/>
              <a:sym typeface="Open Sans"/>
            </a:endParaRPr>
          </a:p>
          <a:p>
            <a:pPr indent="-317500" lvl="0" marL="457200" rtl="0" algn="l">
              <a:lnSpc>
                <a:spcPct val="115000"/>
              </a:lnSpc>
              <a:spcBef>
                <a:spcPts val="2100"/>
              </a:spcBef>
              <a:spcAft>
                <a:spcPts val="0"/>
              </a:spcAft>
              <a:buClr>
                <a:srgbClr val="333333"/>
              </a:buClr>
              <a:buSzPts val="1400"/>
              <a:buFont typeface="Open Sans"/>
              <a:buChar char="●"/>
            </a:pPr>
            <a:r>
              <a:rPr lang="en">
                <a:solidFill>
                  <a:srgbClr val="111111"/>
                </a:solidFill>
                <a:highlight>
                  <a:srgbClr val="FDFDFD"/>
                </a:highlight>
                <a:latin typeface="Open Sans"/>
                <a:ea typeface="Open Sans"/>
                <a:cs typeface="Open Sans"/>
                <a:sym typeface="Open Sans"/>
              </a:rPr>
              <a:t>In Diffusion Models latent dimensionality must match the data. In </a:t>
            </a:r>
            <a:r>
              <a:rPr lang="en">
                <a:solidFill>
                  <a:srgbClr val="333333"/>
                </a:solidFill>
                <a:highlight>
                  <a:schemeClr val="lt1"/>
                </a:highlight>
                <a:latin typeface="Open Sans"/>
                <a:ea typeface="Open Sans"/>
                <a:cs typeface="Open Sans"/>
                <a:sym typeface="Open Sans"/>
              </a:rPr>
              <a:t>GANs, the latent tensor can be of </a:t>
            </a:r>
            <a:r>
              <a:rPr b="1" lang="en">
                <a:solidFill>
                  <a:srgbClr val="333333"/>
                </a:solidFill>
                <a:highlight>
                  <a:schemeClr val="lt1"/>
                </a:highlight>
                <a:latin typeface="Open Sans"/>
                <a:ea typeface="Open Sans"/>
                <a:cs typeface="Open Sans"/>
                <a:sym typeface="Open Sans"/>
              </a:rPr>
              <a:t>different sizes</a:t>
            </a:r>
            <a:r>
              <a:rPr lang="en">
                <a:solidFill>
                  <a:srgbClr val="333333"/>
                </a:solidFill>
                <a:highlight>
                  <a:schemeClr val="lt1"/>
                </a:highlight>
                <a:latin typeface="Open Sans"/>
                <a:ea typeface="Open Sans"/>
                <a:cs typeface="Open Sans"/>
                <a:sym typeface="Open Sans"/>
              </a:rPr>
              <a:t>. </a:t>
            </a:r>
            <a:endParaRPr>
              <a:solidFill>
                <a:srgbClr val="333333"/>
              </a:solidFill>
              <a:highlight>
                <a:srgbClr val="FFFFFF"/>
              </a:highlight>
              <a:latin typeface="Open Sans"/>
              <a:ea typeface="Open Sans"/>
              <a:cs typeface="Open Sans"/>
              <a:sym typeface="Open Sans"/>
            </a:endParaRPr>
          </a:p>
          <a:p>
            <a:pPr indent="0" lvl="0" marL="457200" rtl="0" algn="l">
              <a:lnSpc>
                <a:spcPct val="115000"/>
              </a:lnSpc>
              <a:spcBef>
                <a:spcPts val="2100"/>
              </a:spcBef>
              <a:spcAft>
                <a:spcPts val="0"/>
              </a:spcAft>
              <a:buNone/>
            </a:pPr>
            <a:r>
              <a:t/>
            </a:r>
            <a:endParaRPr>
              <a:solidFill>
                <a:srgbClr val="333333"/>
              </a:solidFill>
              <a:highlight>
                <a:srgbClr val="FFFFFF"/>
              </a:highlight>
              <a:latin typeface="Open Sans"/>
              <a:ea typeface="Open Sans"/>
              <a:cs typeface="Open Sans"/>
              <a:sym typeface="Open Sans"/>
            </a:endParaRPr>
          </a:p>
          <a:p>
            <a:pPr indent="-317500" lvl="0" marL="457200" rtl="0" algn="l">
              <a:lnSpc>
                <a:spcPct val="115000"/>
              </a:lnSpc>
              <a:spcBef>
                <a:spcPts val="2100"/>
              </a:spcBef>
              <a:spcAft>
                <a:spcPts val="0"/>
              </a:spcAft>
              <a:buClr>
                <a:srgbClr val="333333"/>
              </a:buClr>
              <a:buSzPts val="1400"/>
              <a:buFont typeface="Open Sans"/>
              <a:buChar char="●"/>
            </a:pPr>
            <a:r>
              <a:rPr lang="en">
                <a:solidFill>
                  <a:srgbClr val="333333"/>
                </a:solidFill>
                <a:highlight>
                  <a:srgbClr val="FFFFFF"/>
                </a:highlight>
                <a:latin typeface="Open Sans"/>
                <a:ea typeface="Open Sans"/>
                <a:cs typeface="Open Sans"/>
                <a:sym typeface="Open Sans"/>
              </a:rPr>
              <a:t>Diffusion models only require </a:t>
            </a:r>
            <a:r>
              <a:rPr b="1" lang="en">
                <a:solidFill>
                  <a:srgbClr val="333333"/>
                </a:solidFill>
                <a:highlight>
                  <a:srgbClr val="FFFFFF"/>
                </a:highlight>
                <a:latin typeface="Open Sans"/>
                <a:ea typeface="Open Sans"/>
                <a:cs typeface="Open Sans"/>
                <a:sym typeface="Open Sans"/>
              </a:rPr>
              <a:t>one model</a:t>
            </a:r>
            <a:r>
              <a:rPr lang="en">
                <a:solidFill>
                  <a:srgbClr val="333333"/>
                </a:solidFill>
                <a:highlight>
                  <a:srgbClr val="FFFFFF"/>
                </a:highlight>
                <a:latin typeface="Open Sans"/>
                <a:ea typeface="Open Sans"/>
                <a:cs typeface="Open Sans"/>
                <a:sym typeface="Open Sans"/>
              </a:rPr>
              <a:t>.</a:t>
            </a:r>
            <a:endParaRPr>
              <a:solidFill>
                <a:srgbClr val="333333"/>
              </a:solidFill>
              <a:highlight>
                <a:srgbClr val="FFFFFF"/>
              </a:highlight>
              <a:latin typeface="Open Sans"/>
              <a:ea typeface="Open Sans"/>
              <a:cs typeface="Open Sans"/>
              <a:sym typeface="Open Sans"/>
            </a:endParaRPr>
          </a:p>
          <a:p>
            <a:pPr indent="0" lvl="0" marL="914400" rtl="0" algn="l">
              <a:lnSpc>
                <a:spcPct val="115000"/>
              </a:lnSpc>
              <a:spcBef>
                <a:spcPts val="2100"/>
              </a:spcBef>
              <a:spcAft>
                <a:spcPts val="0"/>
              </a:spcAft>
              <a:buNone/>
            </a:pPr>
            <a:r>
              <a:rPr lang="en">
                <a:solidFill>
                  <a:srgbClr val="333333"/>
                </a:solidFill>
                <a:highlight>
                  <a:srgbClr val="FFFFFF"/>
                </a:highlight>
                <a:latin typeface="Open Sans"/>
                <a:ea typeface="Open Sans"/>
                <a:cs typeface="Open Sans"/>
                <a:sym typeface="Open Sans"/>
              </a:rPr>
              <a:t> </a:t>
            </a:r>
            <a:endParaRPr>
              <a:solidFill>
                <a:srgbClr val="333333"/>
              </a:solidFill>
              <a:highlight>
                <a:srgbClr val="FFFFFF"/>
              </a:highlight>
              <a:latin typeface="Open Sans"/>
              <a:ea typeface="Open Sans"/>
              <a:cs typeface="Open Sans"/>
              <a:sym typeface="Open Sans"/>
            </a:endParaRPr>
          </a:p>
          <a:p>
            <a:pPr indent="0" lvl="0" marL="914400" rtl="0" algn="l">
              <a:lnSpc>
                <a:spcPct val="115000"/>
              </a:lnSpc>
              <a:spcBef>
                <a:spcPts val="2100"/>
              </a:spcBef>
              <a:spcAft>
                <a:spcPts val="2100"/>
              </a:spcAft>
              <a:buNone/>
            </a:pPr>
            <a:r>
              <a:t/>
            </a:r>
            <a:endParaRPr>
              <a:solidFill>
                <a:srgbClr val="3C3C3C"/>
              </a:solidFill>
              <a:highlight>
                <a:srgbClr val="FFFFFF"/>
              </a:highlight>
              <a:latin typeface="Open Sans"/>
              <a:ea typeface="Open Sans"/>
              <a:cs typeface="Open Sans"/>
              <a:sym typeface="Open Sans"/>
            </a:endParaRPr>
          </a:p>
        </p:txBody>
      </p:sp>
      <p:sp>
        <p:nvSpPr>
          <p:cNvPr id="644" name="Google Shape;644;p76"/>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https://learnopencv.com/image-generation-using-diffusion-models/</a:t>
            </a:r>
            <a:endParaRPr sz="1100"/>
          </a:p>
        </p:txBody>
      </p:sp>
      <p:sp>
        <p:nvSpPr>
          <p:cNvPr id="645" name="Google Shape;645;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Latent Diffusion Models</a:t>
            </a:r>
            <a:endParaRPr/>
          </a:p>
        </p:txBody>
      </p:sp>
      <p:sp>
        <p:nvSpPr>
          <p:cNvPr id="651" name="Google Shape;651;p77"/>
          <p:cNvSpPr txBox="1"/>
          <p:nvPr>
            <p:ph idx="1" type="body"/>
          </p:nvPr>
        </p:nvSpPr>
        <p:spPr>
          <a:xfrm>
            <a:off x="112800" y="1211350"/>
            <a:ext cx="16266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pic>
        <p:nvPicPr>
          <p:cNvPr id="652" name="Google Shape;652;p77"/>
          <p:cNvPicPr preferRelativeResize="0"/>
          <p:nvPr/>
        </p:nvPicPr>
        <p:blipFill>
          <a:blip r:embed="rId3">
            <a:alphaModFix/>
          </a:blip>
          <a:stretch>
            <a:fillRect/>
          </a:stretch>
        </p:blipFill>
        <p:spPr>
          <a:xfrm>
            <a:off x="2400301" y="1211350"/>
            <a:ext cx="6438901" cy="3248110"/>
          </a:xfrm>
          <a:prstGeom prst="rect">
            <a:avLst/>
          </a:prstGeom>
          <a:noFill/>
          <a:ln>
            <a:noFill/>
          </a:ln>
        </p:spPr>
      </p:pic>
      <p:sp>
        <p:nvSpPr>
          <p:cNvPr id="653" name="Google Shape;653;p77"/>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5"/>
                </a:solidFill>
                <a:highlight>
                  <a:srgbClr val="FFFFFF"/>
                </a:highlight>
                <a:uFill>
                  <a:noFill/>
                </a:uFill>
                <a:hlinkClick r:id="rId4">
                  <a:extLst>
                    <a:ext uri="{A12FA001-AC4F-418D-AE19-62706E023703}">
                      <ahyp:hlinkClr val="tx"/>
                    </a:ext>
                  </a:extLst>
                </a:hlinkClick>
              </a:rPr>
              <a:t>High-Resolution Image Synthesis with Latent Diffusion Models</a:t>
            </a:r>
            <a:endParaRPr/>
          </a:p>
          <a:p>
            <a:pPr indent="0" lvl="0" marL="0" rtl="0" algn="l">
              <a:spcBef>
                <a:spcPts val="0"/>
              </a:spcBef>
              <a:spcAft>
                <a:spcPts val="0"/>
              </a:spcAft>
              <a:buNone/>
            </a:pPr>
            <a:r>
              <a:t/>
            </a:r>
            <a:endParaRPr/>
          </a:p>
        </p:txBody>
      </p:sp>
      <p:sp>
        <p:nvSpPr>
          <p:cNvPr id="654" name="Google Shape;654;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a:t>
            </a:r>
            <a:endParaRPr/>
          </a:p>
        </p:txBody>
      </p:sp>
      <p:sp>
        <p:nvSpPr>
          <p:cNvPr id="660" name="Google Shape;660;p78"/>
          <p:cNvSpPr txBox="1"/>
          <p:nvPr>
            <p:ph idx="1" type="body"/>
          </p:nvPr>
        </p:nvSpPr>
        <p:spPr>
          <a:xfrm>
            <a:off x="112800" y="1211350"/>
            <a:ext cx="20739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661" name="Google Shape;661;p78"/>
          <p:cNvSpPr txBox="1"/>
          <p:nvPr/>
        </p:nvSpPr>
        <p:spPr>
          <a:xfrm>
            <a:off x="2333200" y="1211350"/>
            <a:ext cx="6237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9E9E9E"/>
              </a:buClr>
              <a:buSzPts val="1400"/>
              <a:buFont typeface="Open Sans"/>
              <a:buChar char="●"/>
            </a:pPr>
            <a:r>
              <a:rPr b="1" lang="en">
                <a:solidFill>
                  <a:srgbClr val="9E9E9E"/>
                </a:solidFill>
                <a:latin typeface="Open Sans"/>
                <a:ea typeface="Open Sans"/>
                <a:cs typeface="Open Sans"/>
                <a:sym typeface="Open Sans"/>
              </a:rPr>
              <a:t>Diffusion Models: Theory</a:t>
            </a:r>
            <a:endParaRPr b="1">
              <a:solidFill>
                <a:srgbClr val="9E9E9E"/>
              </a:solidFill>
              <a:latin typeface="Open Sans"/>
              <a:ea typeface="Open Sans"/>
              <a:cs typeface="Open Sans"/>
              <a:sym typeface="Open Sans"/>
            </a:endParaRPr>
          </a:p>
          <a:p>
            <a:pPr indent="-317500" lvl="1" marL="914400" rtl="0" algn="l">
              <a:spcBef>
                <a:spcPts val="0"/>
              </a:spcBef>
              <a:spcAft>
                <a:spcPts val="0"/>
              </a:spcAft>
              <a:buClr>
                <a:srgbClr val="9E9E9E"/>
              </a:buClr>
              <a:buSzPts val="1400"/>
              <a:buFont typeface="Open Sans"/>
              <a:buChar char="○"/>
            </a:pPr>
            <a:r>
              <a:rPr lang="en">
                <a:solidFill>
                  <a:srgbClr val="9E9E9E"/>
                </a:solidFill>
                <a:latin typeface="Open Sans"/>
                <a:ea typeface="Open Sans"/>
                <a:cs typeface="Open Sans"/>
                <a:sym typeface="Open Sans"/>
              </a:rPr>
              <a:t>Diffusion Models Overview</a:t>
            </a:r>
            <a:endParaRPr>
              <a:solidFill>
                <a:srgbClr val="9E9E9E"/>
              </a:solidFill>
              <a:latin typeface="Open Sans"/>
              <a:ea typeface="Open Sans"/>
              <a:cs typeface="Open Sans"/>
              <a:sym typeface="Open Sans"/>
            </a:endParaRPr>
          </a:p>
          <a:p>
            <a:pPr indent="-317500" lvl="1" marL="914400" rtl="0" algn="l">
              <a:spcBef>
                <a:spcPts val="0"/>
              </a:spcBef>
              <a:spcAft>
                <a:spcPts val="0"/>
              </a:spcAft>
              <a:buClr>
                <a:srgbClr val="9E9E9E"/>
              </a:buClr>
              <a:buSzPts val="1400"/>
              <a:buFont typeface="Open Sans"/>
              <a:buChar char="○"/>
            </a:pPr>
            <a:r>
              <a:rPr lang="en">
                <a:solidFill>
                  <a:srgbClr val="9E9E9E"/>
                </a:solidFill>
                <a:latin typeface="Open Sans"/>
                <a:ea typeface="Open Sans"/>
                <a:cs typeface="Open Sans"/>
                <a:sym typeface="Open Sans"/>
              </a:rPr>
              <a:t>Forward Diffusion Process</a:t>
            </a:r>
            <a:endParaRPr>
              <a:solidFill>
                <a:srgbClr val="9E9E9E"/>
              </a:solidFill>
              <a:latin typeface="Open Sans"/>
              <a:ea typeface="Open Sans"/>
              <a:cs typeface="Open Sans"/>
              <a:sym typeface="Open Sans"/>
            </a:endParaRPr>
          </a:p>
          <a:p>
            <a:pPr indent="-317500" lvl="1" marL="914400" rtl="0" algn="l">
              <a:spcBef>
                <a:spcPts val="0"/>
              </a:spcBef>
              <a:spcAft>
                <a:spcPts val="0"/>
              </a:spcAft>
              <a:buClr>
                <a:srgbClr val="9E9E9E"/>
              </a:buClr>
              <a:buSzPts val="1400"/>
              <a:buFont typeface="Open Sans"/>
              <a:buChar char="○"/>
            </a:pPr>
            <a:r>
              <a:rPr lang="en">
                <a:solidFill>
                  <a:srgbClr val="9E9E9E"/>
                </a:solidFill>
                <a:latin typeface="Open Sans"/>
                <a:ea typeface="Open Sans"/>
                <a:cs typeface="Open Sans"/>
                <a:sym typeface="Open Sans"/>
              </a:rPr>
              <a:t>Reverse Denoising Process</a:t>
            </a:r>
            <a:endParaRPr>
              <a:solidFill>
                <a:srgbClr val="9E9E9E"/>
              </a:solidFill>
              <a:latin typeface="Open Sans"/>
              <a:ea typeface="Open Sans"/>
              <a:cs typeface="Open Sans"/>
              <a:sym typeface="Open Sans"/>
            </a:endParaRPr>
          </a:p>
          <a:p>
            <a:pPr indent="-317500" lvl="1" marL="914400" rtl="0" algn="l">
              <a:spcBef>
                <a:spcPts val="0"/>
              </a:spcBef>
              <a:spcAft>
                <a:spcPts val="0"/>
              </a:spcAft>
              <a:buClr>
                <a:srgbClr val="9E9E9E"/>
              </a:buClr>
              <a:buSzPts val="1400"/>
              <a:buFont typeface="Open Sans"/>
              <a:buChar char="○"/>
            </a:pPr>
            <a:r>
              <a:rPr lang="en">
                <a:solidFill>
                  <a:srgbClr val="9E9E9E"/>
                </a:solidFill>
                <a:latin typeface="Open Sans"/>
                <a:ea typeface="Open Sans"/>
                <a:cs typeface="Open Sans"/>
                <a:sym typeface="Open Sans"/>
              </a:rPr>
              <a:t>Training Diffusion Models: Simple Loss</a:t>
            </a:r>
            <a:endParaRPr>
              <a:solidFill>
                <a:srgbClr val="9E9E9E"/>
              </a:solidFill>
              <a:latin typeface="Open Sans"/>
              <a:ea typeface="Open Sans"/>
              <a:cs typeface="Open Sans"/>
              <a:sym typeface="Open Sans"/>
            </a:endParaRPr>
          </a:p>
          <a:p>
            <a:pPr indent="-317500" lvl="1" marL="914400" rtl="0" algn="l">
              <a:spcBef>
                <a:spcPts val="0"/>
              </a:spcBef>
              <a:spcAft>
                <a:spcPts val="0"/>
              </a:spcAft>
              <a:buClr>
                <a:srgbClr val="9E9E9E"/>
              </a:buClr>
              <a:buSzPts val="1400"/>
              <a:buFont typeface="Open Sans"/>
              <a:buChar char="○"/>
            </a:pPr>
            <a:r>
              <a:rPr lang="en">
                <a:solidFill>
                  <a:srgbClr val="9E9E9E"/>
                </a:solidFill>
                <a:latin typeface="Open Sans"/>
                <a:ea typeface="Open Sans"/>
                <a:cs typeface="Open Sans"/>
                <a:sym typeface="Open Sans"/>
              </a:rPr>
              <a:t>Comparison to GANs</a:t>
            </a:r>
            <a:endParaRPr>
              <a:solidFill>
                <a:srgbClr val="9E9E9E"/>
              </a:solidFill>
              <a:latin typeface="Open Sans"/>
              <a:ea typeface="Open Sans"/>
              <a:cs typeface="Open Sans"/>
              <a:sym typeface="Open Sans"/>
            </a:endParaRPr>
          </a:p>
          <a:p>
            <a:pPr indent="-317500" lvl="1" marL="914400" rtl="0" algn="l">
              <a:spcBef>
                <a:spcPts val="0"/>
              </a:spcBef>
              <a:spcAft>
                <a:spcPts val="0"/>
              </a:spcAft>
              <a:buClr>
                <a:srgbClr val="9E9E9E"/>
              </a:buClr>
              <a:buSzPts val="1400"/>
              <a:buFont typeface="Open Sans"/>
              <a:buChar char="○"/>
            </a:pPr>
            <a:r>
              <a:rPr lang="en">
                <a:solidFill>
                  <a:srgbClr val="9E9E9E"/>
                </a:solidFill>
                <a:latin typeface="Open Sans"/>
                <a:ea typeface="Open Sans"/>
                <a:cs typeface="Open Sans"/>
                <a:sym typeface="Open Sans"/>
              </a:rPr>
              <a:t>Latent Diffusion Models</a:t>
            </a:r>
            <a:endParaRPr>
              <a:solidFill>
                <a:srgbClr val="9E9E9E"/>
              </a:solidFill>
              <a:latin typeface="Open Sans"/>
              <a:ea typeface="Open Sans"/>
              <a:cs typeface="Open Sans"/>
              <a:sym typeface="Open Sans"/>
            </a:endParaRPr>
          </a:p>
          <a:p>
            <a:pPr indent="0" lvl="0" marL="9144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Diffusion Models:  Examples</a:t>
            </a:r>
            <a:endParaRPr b="1">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Stable Diffusion</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Imagen</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Dalle-2</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Repaint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662" name="Google Shape;662;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  Stable Diffusion</a:t>
            </a:r>
            <a:endParaRPr/>
          </a:p>
          <a:p>
            <a:pPr indent="0" lvl="0" marL="0" rtl="0" algn="l">
              <a:spcBef>
                <a:spcPts val="0"/>
              </a:spcBef>
              <a:spcAft>
                <a:spcPts val="0"/>
              </a:spcAft>
              <a:buNone/>
            </a:pPr>
            <a:r>
              <a:t/>
            </a:r>
            <a:endParaRPr/>
          </a:p>
        </p:txBody>
      </p:sp>
      <p:sp>
        <p:nvSpPr>
          <p:cNvPr id="668" name="Google Shape;668;p79"/>
          <p:cNvSpPr txBox="1"/>
          <p:nvPr>
            <p:ph idx="1" type="body"/>
          </p:nvPr>
        </p:nvSpPr>
        <p:spPr>
          <a:xfrm>
            <a:off x="112800" y="1211350"/>
            <a:ext cx="16266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669" name="Google Shape;669;p79"/>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https://stablediffusionweb.com/</a:t>
            </a:r>
            <a:endParaRPr sz="1100"/>
          </a:p>
        </p:txBody>
      </p:sp>
      <p:sp>
        <p:nvSpPr>
          <p:cNvPr id="670" name="Google Shape;670;p79"/>
          <p:cNvSpPr txBox="1"/>
          <p:nvPr/>
        </p:nvSpPr>
        <p:spPr>
          <a:xfrm>
            <a:off x="2807800" y="1702075"/>
            <a:ext cx="63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671" name="Google Shape;671;p79"/>
          <p:cNvPicPr preferRelativeResize="0"/>
          <p:nvPr/>
        </p:nvPicPr>
        <p:blipFill>
          <a:blip r:embed="rId4">
            <a:alphaModFix/>
          </a:blip>
          <a:stretch>
            <a:fillRect/>
          </a:stretch>
        </p:blipFill>
        <p:spPr>
          <a:xfrm>
            <a:off x="1880575" y="1398638"/>
            <a:ext cx="2346225" cy="2346225"/>
          </a:xfrm>
          <a:prstGeom prst="rect">
            <a:avLst/>
          </a:prstGeom>
          <a:noFill/>
          <a:ln>
            <a:noFill/>
          </a:ln>
        </p:spPr>
      </p:pic>
      <p:sp>
        <p:nvSpPr>
          <p:cNvPr id="672" name="Google Shape;672;p79"/>
          <p:cNvSpPr txBox="1"/>
          <p:nvPr/>
        </p:nvSpPr>
        <p:spPr>
          <a:xfrm>
            <a:off x="1880575" y="3991075"/>
            <a:ext cx="266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 cat wearing a spiderman suit.</a:t>
            </a:r>
            <a:endParaRPr>
              <a:latin typeface="Open Sans"/>
              <a:ea typeface="Open Sans"/>
              <a:cs typeface="Open Sans"/>
              <a:sym typeface="Open Sans"/>
            </a:endParaRPr>
          </a:p>
        </p:txBody>
      </p:sp>
      <p:sp>
        <p:nvSpPr>
          <p:cNvPr id="673" name="Google Shape;673;p79"/>
          <p:cNvSpPr txBox="1"/>
          <p:nvPr/>
        </p:nvSpPr>
        <p:spPr>
          <a:xfrm>
            <a:off x="5107650" y="3991075"/>
            <a:ext cx="357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Students during deep learning course at the University of Bucharest</a:t>
            </a:r>
            <a:endParaRPr>
              <a:latin typeface="Open Sans"/>
              <a:ea typeface="Open Sans"/>
              <a:cs typeface="Open Sans"/>
              <a:sym typeface="Open Sans"/>
            </a:endParaRPr>
          </a:p>
        </p:txBody>
      </p:sp>
      <p:pic>
        <p:nvPicPr>
          <p:cNvPr id="674" name="Google Shape;674;p79"/>
          <p:cNvPicPr preferRelativeResize="0"/>
          <p:nvPr/>
        </p:nvPicPr>
        <p:blipFill>
          <a:blip r:embed="rId5">
            <a:alphaModFix/>
          </a:blip>
          <a:stretch>
            <a:fillRect/>
          </a:stretch>
        </p:blipFill>
        <p:spPr>
          <a:xfrm>
            <a:off x="5107654" y="1398650"/>
            <a:ext cx="2285650" cy="2285676"/>
          </a:xfrm>
          <a:prstGeom prst="rect">
            <a:avLst/>
          </a:prstGeom>
          <a:noFill/>
          <a:ln>
            <a:noFill/>
          </a:ln>
        </p:spPr>
      </p:pic>
      <p:sp>
        <p:nvSpPr>
          <p:cNvPr id="675" name="Google Shape;675;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  Imagen</a:t>
            </a:r>
            <a:endParaRPr/>
          </a:p>
          <a:p>
            <a:pPr indent="0" lvl="0" marL="0" rtl="0" algn="l">
              <a:spcBef>
                <a:spcPts val="0"/>
              </a:spcBef>
              <a:spcAft>
                <a:spcPts val="0"/>
              </a:spcAft>
              <a:buNone/>
            </a:pPr>
            <a:r>
              <a:t/>
            </a:r>
            <a:endParaRPr/>
          </a:p>
        </p:txBody>
      </p:sp>
      <p:sp>
        <p:nvSpPr>
          <p:cNvPr id="681" name="Google Shape;681;p80"/>
          <p:cNvSpPr txBox="1"/>
          <p:nvPr>
            <p:ph idx="1" type="body"/>
          </p:nvPr>
        </p:nvSpPr>
        <p:spPr>
          <a:xfrm>
            <a:off x="112800" y="1211350"/>
            <a:ext cx="16266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682" name="Google Shape;682;p80"/>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83" name="Google Shape;683;p80"/>
          <p:cNvPicPr preferRelativeResize="0"/>
          <p:nvPr/>
        </p:nvPicPr>
        <p:blipFill>
          <a:blip r:embed="rId3">
            <a:alphaModFix/>
          </a:blip>
          <a:stretch>
            <a:fillRect/>
          </a:stretch>
        </p:blipFill>
        <p:spPr>
          <a:xfrm>
            <a:off x="3540825" y="1152425"/>
            <a:ext cx="4556351" cy="3668949"/>
          </a:xfrm>
          <a:prstGeom prst="rect">
            <a:avLst/>
          </a:prstGeom>
          <a:noFill/>
          <a:ln>
            <a:noFill/>
          </a:ln>
        </p:spPr>
      </p:pic>
      <p:sp>
        <p:nvSpPr>
          <p:cNvPr id="684" name="Google Shape;684;p80"/>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Photorealistic Text-to-Image Diffusion Models with Deep Language Understanding</a:t>
            </a:r>
            <a:endParaRPr sz="1100"/>
          </a:p>
          <a:p>
            <a:pPr indent="0" lvl="0" marL="0" rtl="0" algn="l">
              <a:spcBef>
                <a:spcPts val="0"/>
              </a:spcBef>
              <a:spcAft>
                <a:spcPts val="0"/>
              </a:spcAft>
              <a:buNone/>
            </a:pPr>
            <a:r>
              <a:t/>
            </a:r>
            <a:endParaRPr sz="1200">
              <a:highlight>
                <a:srgbClr val="FFFFFF"/>
              </a:highlight>
            </a:endParaRPr>
          </a:p>
        </p:txBody>
      </p:sp>
      <p:sp>
        <p:nvSpPr>
          <p:cNvPr id="685" name="Google Shape;685;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  Imagen</a:t>
            </a:r>
            <a:endParaRPr/>
          </a:p>
          <a:p>
            <a:pPr indent="0" lvl="0" marL="0" rtl="0" algn="l">
              <a:spcBef>
                <a:spcPts val="0"/>
              </a:spcBef>
              <a:spcAft>
                <a:spcPts val="0"/>
              </a:spcAft>
              <a:buNone/>
            </a:pPr>
            <a:r>
              <a:t/>
            </a:r>
            <a:endParaRPr/>
          </a:p>
        </p:txBody>
      </p:sp>
      <p:sp>
        <p:nvSpPr>
          <p:cNvPr id="691" name="Google Shape;691;p81"/>
          <p:cNvSpPr txBox="1"/>
          <p:nvPr>
            <p:ph idx="1" type="body"/>
          </p:nvPr>
        </p:nvSpPr>
        <p:spPr>
          <a:xfrm>
            <a:off x="112800" y="1211350"/>
            <a:ext cx="16266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692" name="Google Shape;692;p81"/>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3" name="Google Shape;693;p81"/>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Photorealistic Text-to-Image Diffusion Models with Deep Language Understanding</a:t>
            </a:r>
            <a:endParaRPr sz="1100"/>
          </a:p>
          <a:p>
            <a:pPr indent="0" lvl="0" marL="0" rtl="0" algn="l">
              <a:spcBef>
                <a:spcPts val="0"/>
              </a:spcBef>
              <a:spcAft>
                <a:spcPts val="0"/>
              </a:spcAft>
              <a:buNone/>
            </a:pPr>
            <a:r>
              <a:t/>
            </a:r>
            <a:endParaRPr sz="1200">
              <a:highlight>
                <a:srgbClr val="FFFFFF"/>
              </a:highlight>
            </a:endParaRPr>
          </a:p>
        </p:txBody>
      </p:sp>
      <p:pic>
        <p:nvPicPr>
          <p:cNvPr id="694" name="Google Shape;694;p81"/>
          <p:cNvPicPr preferRelativeResize="0"/>
          <p:nvPr/>
        </p:nvPicPr>
        <p:blipFill>
          <a:blip r:embed="rId4">
            <a:alphaModFix/>
          </a:blip>
          <a:stretch>
            <a:fillRect/>
          </a:stretch>
        </p:blipFill>
        <p:spPr>
          <a:xfrm>
            <a:off x="1891800" y="1304825"/>
            <a:ext cx="7099797" cy="2748737"/>
          </a:xfrm>
          <a:prstGeom prst="rect">
            <a:avLst/>
          </a:prstGeom>
          <a:noFill/>
          <a:ln>
            <a:noFill/>
          </a:ln>
        </p:spPr>
      </p:pic>
      <p:sp>
        <p:nvSpPr>
          <p:cNvPr id="695" name="Google Shape;695;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78450" y="0"/>
            <a:ext cx="9144003" cy="5143501"/>
          </a:xfrm>
          <a:prstGeom prst="rect">
            <a:avLst/>
          </a:prstGeom>
          <a:noFill/>
          <a:ln>
            <a:noFill/>
          </a:ln>
        </p:spPr>
      </p:pic>
      <p:pic>
        <p:nvPicPr>
          <p:cNvPr id="112" name="Google Shape;112;p19"/>
          <p:cNvPicPr preferRelativeResize="0"/>
          <p:nvPr/>
        </p:nvPicPr>
        <p:blipFill>
          <a:blip r:embed="rId4">
            <a:alphaModFix/>
          </a:blip>
          <a:stretch>
            <a:fillRect/>
          </a:stretch>
        </p:blipFill>
        <p:spPr>
          <a:xfrm>
            <a:off x="2639776" y="3112475"/>
            <a:ext cx="519000" cy="531476"/>
          </a:xfrm>
          <a:prstGeom prst="rect">
            <a:avLst/>
          </a:prstGeom>
          <a:noFill/>
          <a:ln>
            <a:noFill/>
          </a:ln>
        </p:spPr>
      </p:pic>
      <p:pic>
        <p:nvPicPr>
          <p:cNvPr id="113" name="Google Shape;113;p19"/>
          <p:cNvPicPr preferRelativeResize="0"/>
          <p:nvPr/>
        </p:nvPicPr>
        <p:blipFill>
          <a:blip r:embed="rId4">
            <a:alphaModFix/>
          </a:blip>
          <a:stretch>
            <a:fillRect/>
          </a:stretch>
        </p:blipFill>
        <p:spPr>
          <a:xfrm>
            <a:off x="1772051" y="2424775"/>
            <a:ext cx="519000" cy="531476"/>
          </a:xfrm>
          <a:prstGeom prst="rect">
            <a:avLst/>
          </a:prstGeom>
          <a:noFill/>
          <a:ln>
            <a:noFill/>
          </a:ln>
        </p:spPr>
      </p:pic>
      <p:pic>
        <p:nvPicPr>
          <p:cNvPr id="114" name="Google Shape;114;p19"/>
          <p:cNvPicPr preferRelativeResize="0"/>
          <p:nvPr/>
        </p:nvPicPr>
        <p:blipFill>
          <a:blip r:embed="rId4">
            <a:alphaModFix/>
          </a:blip>
          <a:stretch>
            <a:fillRect/>
          </a:stretch>
        </p:blipFill>
        <p:spPr>
          <a:xfrm>
            <a:off x="3879926" y="2680025"/>
            <a:ext cx="519000" cy="531476"/>
          </a:xfrm>
          <a:prstGeom prst="rect">
            <a:avLst/>
          </a:prstGeom>
          <a:noFill/>
          <a:ln>
            <a:noFill/>
          </a:ln>
        </p:spPr>
      </p:pic>
      <p:pic>
        <p:nvPicPr>
          <p:cNvPr id="115" name="Google Shape;115;p19"/>
          <p:cNvPicPr preferRelativeResize="0"/>
          <p:nvPr/>
        </p:nvPicPr>
        <p:blipFill>
          <a:blip r:embed="rId4">
            <a:alphaModFix/>
          </a:blip>
          <a:stretch>
            <a:fillRect/>
          </a:stretch>
        </p:blipFill>
        <p:spPr>
          <a:xfrm>
            <a:off x="4837201" y="2979125"/>
            <a:ext cx="519000" cy="531476"/>
          </a:xfrm>
          <a:prstGeom prst="rect">
            <a:avLst/>
          </a:prstGeom>
          <a:noFill/>
          <a:ln>
            <a:noFill/>
          </a:ln>
        </p:spPr>
      </p:pic>
      <p:pic>
        <p:nvPicPr>
          <p:cNvPr id="116" name="Google Shape;116;p19"/>
          <p:cNvPicPr preferRelativeResize="0"/>
          <p:nvPr/>
        </p:nvPicPr>
        <p:blipFill>
          <a:blip r:embed="rId4">
            <a:alphaModFix/>
          </a:blip>
          <a:stretch>
            <a:fillRect/>
          </a:stretch>
        </p:blipFill>
        <p:spPr>
          <a:xfrm>
            <a:off x="5118201" y="3363000"/>
            <a:ext cx="519000" cy="531476"/>
          </a:xfrm>
          <a:prstGeom prst="rect">
            <a:avLst/>
          </a:prstGeom>
          <a:noFill/>
          <a:ln>
            <a:noFill/>
          </a:ln>
        </p:spPr>
      </p:pic>
      <p:pic>
        <p:nvPicPr>
          <p:cNvPr id="117" name="Google Shape;117;p19"/>
          <p:cNvPicPr preferRelativeResize="0"/>
          <p:nvPr/>
        </p:nvPicPr>
        <p:blipFill>
          <a:blip r:embed="rId4">
            <a:alphaModFix/>
          </a:blip>
          <a:stretch>
            <a:fillRect/>
          </a:stretch>
        </p:blipFill>
        <p:spPr>
          <a:xfrm>
            <a:off x="3846601" y="4354550"/>
            <a:ext cx="519000" cy="531476"/>
          </a:xfrm>
          <a:prstGeom prst="rect">
            <a:avLst/>
          </a:prstGeom>
          <a:noFill/>
          <a:ln>
            <a:noFill/>
          </a:ln>
        </p:spPr>
      </p:pic>
      <p:pic>
        <p:nvPicPr>
          <p:cNvPr id="118" name="Google Shape;118;p19"/>
          <p:cNvPicPr preferRelativeResize="0"/>
          <p:nvPr/>
        </p:nvPicPr>
        <p:blipFill>
          <a:blip r:embed="rId4">
            <a:alphaModFix/>
          </a:blip>
          <a:stretch>
            <a:fillRect/>
          </a:stretch>
        </p:blipFill>
        <p:spPr>
          <a:xfrm>
            <a:off x="3437126" y="1539900"/>
            <a:ext cx="519000" cy="531476"/>
          </a:xfrm>
          <a:prstGeom prst="rect">
            <a:avLst/>
          </a:prstGeom>
          <a:noFill/>
          <a:ln>
            <a:noFill/>
          </a:ln>
        </p:spPr>
      </p:pic>
      <p:pic>
        <p:nvPicPr>
          <p:cNvPr id="119" name="Google Shape;119;p19"/>
          <p:cNvPicPr preferRelativeResize="0"/>
          <p:nvPr/>
        </p:nvPicPr>
        <p:blipFill>
          <a:blip r:embed="rId4">
            <a:alphaModFix/>
          </a:blip>
          <a:stretch>
            <a:fillRect/>
          </a:stretch>
        </p:blipFill>
        <p:spPr>
          <a:xfrm>
            <a:off x="2367251" y="886500"/>
            <a:ext cx="519000" cy="531476"/>
          </a:xfrm>
          <a:prstGeom prst="rect">
            <a:avLst/>
          </a:prstGeom>
          <a:noFill/>
          <a:ln>
            <a:noFill/>
          </a:ln>
        </p:spPr>
      </p:pic>
      <p:pic>
        <p:nvPicPr>
          <p:cNvPr id="120" name="Google Shape;120;p19"/>
          <p:cNvPicPr preferRelativeResize="0"/>
          <p:nvPr/>
        </p:nvPicPr>
        <p:blipFill rotWithShape="1">
          <a:blip r:embed="rId5">
            <a:alphaModFix/>
          </a:blip>
          <a:srcRect b="0" l="0" r="0" t="0"/>
          <a:stretch/>
        </p:blipFill>
        <p:spPr>
          <a:xfrm rot="8100002">
            <a:off x="5993328" y="1437067"/>
            <a:ext cx="1367220" cy="1396541"/>
          </a:xfrm>
          <a:prstGeom prst="rect">
            <a:avLst/>
          </a:prstGeom>
          <a:noFill/>
          <a:ln>
            <a:noFill/>
          </a:ln>
        </p:spPr>
      </p:pic>
      <p:sp>
        <p:nvSpPr>
          <p:cNvPr id="121" name="Google Shape;12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  Imagen</a:t>
            </a:r>
            <a:endParaRPr/>
          </a:p>
          <a:p>
            <a:pPr indent="0" lvl="0" marL="0" rtl="0" algn="l">
              <a:spcBef>
                <a:spcPts val="0"/>
              </a:spcBef>
              <a:spcAft>
                <a:spcPts val="0"/>
              </a:spcAft>
              <a:buNone/>
            </a:pPr>
            <a:r>
              <a:t/>
            </a:r>
            <a:endParaRPr/>
          </a:p>
        </p:txBody>
      </p:sp>
      <p:sp>
        <p:nvSpPr>
          <p:cNvPr id="701" name="Google Shape;701;p82"/>
          <p:cNvSpPr txBox="1"/>
          <p:nvPr>
            <p:ph idx="1" type="body"/>
          </p:nvPr>
        </p:nvSpPr>
        <p:spPr>
          <a:xfrm>
            <a:off x="112800" y="1211350"/>
            <a:ext cx="16266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702" name="Google Shape;702;p82"/>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3" name="Google Shape;703;p82"/>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Photorealistic Text-to-Image Diffusion Models with Deep Language Understanding</a:t>
            </a:r>
            <a:endParaRPr sz="1100"/>
          </a:p>
          <a:p>
            <a:pPr indent="0" lvl="0" marL="0" rtl="0" algn="l">
              <a:spcBef>
                <a:spcPts val="0"/>
              </a:spcBef>
              <a:spcAft>
                <a:spcPts val="0"/>
              </a:spcAft>
              <a:buNone/>
            </a:pPr>
            <a:r>
              <a:t/>
            </a:r>
            <a:endParaRPr sz="1200">
              <a:highlight>
                <a:srgbClr val="FFFFFF"/>
              </a:highlight>
            </a:endParaRPr>
          </a:p>
        </p:txBody>
      </p:sp>
      <p:pic>
        <p:nvPicPr>
          <p:cNvPr id="704" name="Google Shape;704;p82" title="27.mp4">
            <a:hlinkClick r:id="rId4"/>
          </p:cNvPr>
          <p:cNvPicPr preferRelativeResize="0"/>
          <p:nvPr/>
        </p:nvPicPr>
        <p:blipFill>
          <a:blip r:embed="rId5">
            <a:alphaModFix/>
          </a:blip>
          <a:stretch>
            <a:fillRect/>
          </a:stretch>
        </p:blipFill>
        <p:spPr>
          <a:xfrm>
            <a:off x="1891800" y="1304825"/>
            <a:ext cx="2780950" cy="1668574"/>
          </a:xfrm>
          <a:prstGeom prst="rect">
            <a:avLst/>
          </a:prstGeom>
          <a:noFill/>
          <a:ln>
            <a:noFill/>
          </a:ln>
        </p:spPr>
      </p:pic>
      <p:sp>
        <p:nvSpPr>
          <p:cNvPr id="705" name="Google Shape;705;p82"/>
          <p:cNvSpPr txBox="1"/>
          <p:nvPr/>
        </p:nvSpPr>
        <p:spPr>
          <a:xfrm>
            <a:off x="1739400" y="3125800"/>
            <a:ext cx="30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 teddy bear washing the dishes.</a:t>
            </a:r>
            <a:endParaRPr>
              <a:latin typeface="Open Sans"/>
              <a:ea typeface="Open Sans"/>
              <a:cs typeface="Open Sans"/>
              <a:sym typeface="Open Sans"/>
            </a:endParaRPr>
          </a:p>
        </p:txBody>
      </p:sp>
      <p:sp>
        <p:nvSpPr>
          <p:cNvPr id="706" name="Google Shape;706;p82"/>
          <p:cNvSpPr txBox="1"/>
          <p:nvPr/>
        </p:nvSpPr>
        <p:spPr>
          <a:xfrm>
            <a:off x="5510950" y="3125800"/>
            <a:ext cx="350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Wooden figurine surfing on a snowboard in space.</a:t>
            </a:r>
            <a:endParaRPr>
              <a:latin typeface="Open Sans"/>
              <a:ea typeface="Open Sans"/>
              <a:cs typeface="Open Sans"/>
              <a:sym typeface="Open Sans"/>
            </a:endParaRPr>
          </a:p>
        </p:txBody>
      </p:sp>
      <p:pic>
        <p:nvPicPr>
          <p:cNvPr id="707" name="Google Shape;707;p82" title="53.mp4">
            <a:hlinkClick r:id="rId6"/>
          </p:cNvPr>
          <p:cNvPicPr preferRelativeResize="0"/>
          <p:nvPr/>
        </p:nvPicPr>
        <p:blipFill>
          <a:blip r:embed="rId7">
            <a:alphaModFix/>
          </a:blip>
          <a:stretch>
            <a:fillRect/>
          </a:stretch>
        </p:blipFill>
        <p:spPr>
          <a:xfrm>
            <a:off x="5510950" y="1304825"/>
            <a:ext cx="2224775" cy="1668575"/>
          </a:xfrm>
          <a:prstGeom prst="rect">
            <a:avLst/>
          </a:prstGeom>
          <a:noFill/>
          <a:ln>
            <a:noFill/>
          </a:ln>
        </p:spPr>
      </p:pic>
      <p:sp>
        <p:nvSpPr>
          <p:cNvPr id="708" name="Google Shape;708;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  Dalle-2</a:t>
            </a:r>
            <a:endParaRPr/>
          </a:p>
          <a:p>
            <a:pPr indent="0" lvl="0" marL="0" rtl="0" algn="l">
              <a:spcBef>
                <a:spcPts val="0"/>
              </a:spcBef>
              <a:spcAft>
                <a:spcPts val="0"/>
              </a:spcAft>
              <a:buNone/>
            </a:pPr>
            <a:r>
              <a:t/>
            </a:r>
            <a:endParaRPr/>
          </a:p>
        </p:txBody>
      </p:sp>
      <p:sp>
        <p:nvSpPr>
          <p:cNvPr id="714" name="Google Shape;714;p83"/>
          <p:cNvSpPr txBox="1"/>
          <p:nvPr>
            <p:ph idx="1" type="body"/>
          </p:nvPr>
        </p:nvSpPr>
        <p:spPr>
          <a:xfrm>
            <a:off x="112800" y="1211350"/>
            <a:ext cx="16266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715" name="Google Shape;715;p83"/>
          <p:cNvSpPr txBox="1"/>
          <p:nvPr/>
        </p:nvSpPr>
        <p:spPr>
          <a:xfrm>
            <a:off x="0" y="4472600"/>
            <a:ext cx="91440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ighlight>
                  <a:srgbClr val="FFFFFF"/>
                </a:highlight>
                <a:hlinkClick r:id="rId3"/>
              </a:rPr>
              <a:t>Hierarchical Text-Conditional Image Generation with CLIP Latents</a:t>
            </a:r>
            <a:endParaRPr sz="1200">
              <a:highlight>
                <a:srgbClr val="FFFFFF"/>
              </a:highlight>
            </a:endParaRPr>
          </a:p>
          <a:p>
            <a:pPr indent="0" lvl="0" marL="0" rtl="0" algn="l">
              <a:spcBef>
                <a:spcPts val="0"/>
              </a:spcBef>
              <a:spcAft>
                <a:spcPts val="0"/>
              </a:spcAft>
              <a:buNone/>
            </a:pPr>
            <a:r>
              <a:rPr lang="en" sz="1200" u="sng">
                <a:solidFill>
                  <a:schemeClr val="hlink"/>
                </a:solidFill>
                <a:highlight>
                  <a:srgbClr val="FFFFFF"/>
                </a:highlight>
                <a:hlinkClick r:id="rId4"/>
              </a:rPr>
              <a:t>https://openai.com/product/dall-e-2</a:t>
            </a:r>
            <a:endParaRPr/>
          </a:p>
        </p:txBody>
      </p:sp>
      <p:pic>
        <p:nvPicPr>
          <p:cNvPr id="716" name="Google Shape;716;p83"/>
          <p:cNvPicPr preferRelativeResize="0"/>
          <p:nvPr/>
        </p:nvPicPr>
        <p:blipFill>
          <a:blip r:embed="rId5">
            <a:alphaModFix/>
          </a:blip>
          <a:stretch>
            <a:fillRect/>
          </a:stretch>
        </p:blipFill>
        <p:spPr>
          <a:xfrm>
            <a:off x="1891800" y="1304825"/>
            <a:ext cx="6752462" cy="3015375"/>
          </a:xfrm>
          <a:prstGeom prst="rect">
            <a:avLst/>
          </a:prstGeom>
          <a:noFill/>
          <a:ln>
            <a:noFill/>
          </a:ln>
        </p:spPr>
      </p:pic>
      <p:sp>
        <p:nvSpPr>
          <p:cNvPr id="717" name="Google Shape;717;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  Dalle-2</a:t>
            </a:r>
            <a:endParaRPr/>
          </a:p>
          <a:p>
            <a:pPr indent="0" lvl="0" marL="0" rtl="0" algn="l">
              <a:spcBef>
                <a:spcPts val="0"/>
              </a:spcBef>
              <a:spcAft>
                <a:spcPts val="0"/>
              </a:spcAft>
              <a:buNone/>
            </a:pPr>
            <a:r>
              <a:t/>
            </a:r>
            <a:endParaRPr/>
          </a:p>
        </p:txBody>
      </p:sp>
      <p:sp>
        <p:nvSpPr>
          <p:cNvPr id="723" name="Google Shape;723;p84"/>
          <p:cNvSpPr txBox="1"/>
          <p:nvPr>
            <p:ph idx="1" type="body"/>
          </p:nvPr>
        </p:nvSpPr>
        <p:spPr>
          <a:xfrm>
            <a:off x="112800" y="1211350"/>
            <a:ext cx="16266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724" name="Google Shape;724;p84"/>
          <p:cNvSpPr txBox="1"/>
          <p:nvPr/>
        </p:nvSpPr>
        <p:spPr>
          <a:xfrm>
            <a:off x="0" y="4472600"/>
            <a:ext cx="91440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ighlight>
                  <a:srgbClr val="FFFFFF"/>
                </a:highlight>
                <a:hlinkClick r:id="rId3"/>
              </a:rPr>
              <a:t>Hierarchical Text-Conditional Image Generation with CLIP Latents</a:t>
            </a:r>
            <a:endParaRPr sz="1200">
              <a:highlight>
                <a:srgbClr val="FFFFFF"/>
              </a:highlight>
            </a:endParaRPr>
          </a:p>
          <a:p>
            <a:pPr indent="0" lvl="0" marL="0" rtl="0" algn="l">
              <a:spcBef>
                <a:spcPts val="0"/>
              </a:spcBef>
              <a:spcAft>
                <a:spcPts val="0"/>
              </a:spcAft>
              <a:buNone/>
            </a:pPr>
            <a:r>
              <a:rPr lang="en" sz="1200" u="sng">
                <a:solidFill>
                  <a:schemeClr val="hlink"/>
                </a:solidFill>
                <a:highlight>
                  <a:srgbClr val="FFFFFF"/>
                </a:highlight>
                <a:hlinkClick r:id="rId4"/>
              </a:rPr>
              <a:t>https://openai.com/product/dall-e-2</a:t>
            </a:r>
            <a:endParaRPr/>
          </a:p>
        </p:txBody>
      </p:sp>
      <p:pic>
        <p:nvPicPr>
          <p:cNvPr id="725" name="Google Shape;725;p84"/>
          <p:cNvPicPr preferRelativeResize="0"/>
          <p:nvPr/>
        </p:nvPicPr>
        <p:blipFill>
          <a:blip r:embed="rId5">
            <a:alphaModFix/>
          </a:blip>
          <a:stretch>
            <a:fillRect/>
          </a:stretch>
        </p:blipFill>
        <p:spPr>
          <a:xfrm>
            <a:off x="1739400" y="1752075"/>
            <a:ext cx="7099796" cy="2626391"/>
          </a:xfrm>
          <a:prstGeom prst="rect">
            <a:avLst/>
          </a:prstGeom>
          <a:noFill/>
          <a:ln>
            <a:noFill/>
          </a:ln>
        </p:spPr>
      </p:pic>
      <p:sp>
        <p:nvSpPr>
          <p:cNvPr id="726" name="Google Shape;726;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  Repaint</a:t>
            </a:r>
            <a:endParaRPr/>
          </a:p>
        </p:txBody>
      </p:sp>
      <p:sp>
        <p:nvSpPr>
          <p:cNvPr id="732" name="Google Shape;732;p85"/>
          <p:cNvSpPr txBox="1"/>
          <p:nvPr>
            <p:ph idx="1" type="body"/>
          </p:nvPr>
        </p:nvSpPr>
        <p:spPr>
          <a:xfrm>
            <a:off x="112800" y="1211350"/>
            <a:ext cx="16266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sp>
        <p:nvSpPr>
          <p:cNvPr id="733" name="Google Shape;733;p85"/>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ighlight>
                  <a:srgbClr val="FFFFFF"/>
                </a:highlight>
                <a:hlinkClick r:id="rId3"/>
              </a:rPr>
              <a:t>Inpainting using Denoising Diffusion Probabilistic Models</a:t>
            </a:r>
            <a:r>
              <a:rPr lang="en"/>
              <a:t>, </a:t>
            </a: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34" name="Google Shape;734;p85"/>
          <p:cNvPicPr preferRelativeResize="0"/>
          <p:nvPr/>
        </p:nvPicPr>
        <p:blipFill>
          <a:blip r:embed="rId4">
            <a:alphaModFix/>
          </a:blip>
          <a:stretch>
            <a:fillRect/>
          </a:stretch>
        </p:blipFill>
        <p:spPr>
          <a:xfrm>
            <a:off x="2164800" y="1726900"/>
            <a:ext cx="3201624" cy="1723950"/>
          </a:xfrm>
          <a:prstGeom prst="rect">
            <a:avLst/>
          </a:prstGeom>
          <a:noFill/>
          <a:ln>
            <a:noFill/>
          </a:ln>
        </p:spPr>
      </p:pic>
      <p:pic>
        <p:nvPicPr>
          <p:cNvPr id="735" name="Google Shape;735;p85"/>
          <p:cNvPicPr preferRelativeResize="0"/>
          <p:nvPr/>
        </p:nvPicPr>
        <p:blipFill>
          <a:blip r:embed="rId5">
            <a:alphaModFix/>
          </a:blip>
          <a:stretch>
            <a:fillRect/>
          </a:stretch>
        </p:blipFill>
        <p:spPr>
          <a:xfrm>
            <a:off x="5483750" y="1707638"/>
            <a:ext cx="3200400" cy="1728216"/>
          </a:xfrm>
          <a:prstGeom prst="rect">
            <a:avLst/>
          </a:prstGeom>
          <a:noFill/>
          <a:ln>
            <a:noFill/>
          </a:ln>
        </p:spPr>
      </p:pic>
      <p:sp>
        <p:nvSpPr>
          <p:cNvPr id="736" name="Google Shape;736;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0" name="Shape 740"/>
        <p:cNvGrpSpPr/>
        <p:nvPr/>
      </p:nvGrpSpPr>
      <p:grpSpPr>
        <a:xfrm>
          <a:off x="0" y="0"/>
          <a:ext cx="0" cy="0"/>
          <a:chOff x="0" y="0"/>
          <a:chExt cx="0" cy="0"/>
        </a:xfrm>
      </p:grpSpPr>
      <p:sp>
        <p:nvSpPr>
          <p:cNvPr id="741" name="Google Shape;741;p8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  Repaint</a:t>
            </a:r>
            <a:endParaRPr/>
          </a:p>
        </p:txBody>
      </p:sp>
      <p:sp>
        <p:nvSpPr>
          <p:cNvPr id="742" name="Google Shape;742;p86"/>
          <p:cNvSpPr txBox="1"/>
          <p:nvPr>
            <p:ph idx="1" type="body"/>
          </p:nvPr>
        </p:nvSpPr>
        <p:spPr>
          <a:xfrm>
            <a:off x="112800" y="1211350"/>
            <a:ext cx="16266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pic>
        <p:nvPicPr>
          <p:cNvPr id="743" name="Google Shape;743;p86"/>
          <p:cNvPicPr preferRelativeResize="0"/>
          <p:nvPr/>
        </p:nvPicPr>
        <p:blipFill>
          <a:blip r:embed="rId3">
            <a:alphaModFix/>
          </a:blip>
          <a:stretch>
            <a:fillRect/>
          </a:stretch>
        </p:blipFill>
        <p:spPr>
          <a:xfrm>
            <a:off x="2484800" y="1668363"/>
            <a:ext cx="5590750" cy="2569000"/>
          </a:xfrm>
          <a:prstGeom prst="rect">
            <a:avLst/>
          </a:prstGeom>
          <a:noFill/>
          <a:ln>
            <a:noFill/>
          </a:ln>
        </p:spPr>
      </p:pic>
      <p:sp>
        <p:nvSpPr>
          <p:cNvPr id="744" name="Google Shape;744;p86"/>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ighlight>
                  <a:srgbClr val="FFFFFF"/>
                </a:highlight>
                <a:hlinkClick r:id="rId4"/>
              </a:rPr>
              <a:t>Inpainting using Denoising Diffusion Probabilistic Models</a:t>
            </a:r>
            <a:r>
              <a:rPr lang="en"/>
              <a:t> </a:t>
            </a: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45" name="Google Shape;745;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  Repaint</a:t>
            </a:r>
            <a:endParaRPr/>
          </a:p>
        </p:txBody>
      </p:sp>
      <p:sp>
        <p:nvSpPr>
          <p:cNvPr id="751" name="Google Shape;751;p87"/>
          <p:cNvSpPr txBox="1"/>
          <p:nvPr>
            <p:ph idx="1" type="body"/>
          </p:nvPr>
        </p:nvSpPr>
        <p:spPr>
          <a:xfrm>
            <a:off x="112800" y="1211350"/>
            <a:ext cx="16266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pic>
        <p:nvPicPr>
          <p:cNvPr id="752" name="Google Shape;752;p87"/>
          <p:cNvPicPr preferRelativeResize="0"/>
          <p:nvPr/>
        </p:nvPicPr>
        <p:blipFill>
          <a:blip r:embed="rId3">
            <a:alphaModFix/>
          </a:blip>
          <a:stretch>
            <a:fillRect/>
          </a:stretch>
        </p:blipFill>
        <p:spPr>
          <a:xfrm>
            <a:off x="1891800" y="1304825"/>
            <a:ext cx="7099801" cy="3203734"/>
          </a:xfrm>
          <a:prstGeom prst="rect">
            <a:avLst/>
          </a:prstGeom>
          <a:noFill/>
          <a:ln>
            <a:noFill/>
          </a:ln>
        </p:spPr>
      </p:pic>
      <p:sp>
        <p:nvSpPr>
          <p:cNvPr id="753" name="Google Shape;753;p87"/>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ighlight>
                  <a:srgbClr val="FFFFFF"/>
                </a:highlight>
                <a:hlinkClick r:id="rId4"/>
              </a:rPr>
              <a:t>Inpainting using Denoising Diffusion Probabilistic Models</a:t>
            </a:r>
            <a:r>
              <a:rPr lang="en"/>
              <a:t>, </a:t>
            </a: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54" name="Google Shape;754;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8" name="Shape 758"/>
        <p:cNvGrpSpPr/>
        <p:nvPr/>
      </p:nvGrpSpPr>
      <p:grpSpPr>
        <a:xfrm>
          <a:off x="0" y="0"/>
          <a:ext cx="0" cy="0"/>
          <a:chOff x="0" y="0"/>
          <a:chExt cx="0" cy="0"/>
        </a:xfrm>
      </p:grpSpPr>
      <p:sp>
        <p:nvSpPr>
          <p:cNvPr id="759" name="Google Shape;759;p8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Models:  Repaint</a:t>
            </a:r>
            <a:endParaRPr/>
          </a:p>
        </p:txBody>
      </p:sp>
      <p:sp>
        <p:nvSpPr>
          <p:cNvPr id="760" name="Google Shape;760;p88"/>
          <p:cNvSpPr txBox="1"/>
          <p:nvPr>
            <p:ph idx="1" type="body"/>
          </p:nvPr>
        </p:nvSpPr>
        <p:spPr>
          <a:xfrm>
            <a:off x="112800" y="1211350"/>
            <a:ext cx="1626600" cy="300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999999"/>
              </a:solidFill>
            </a:endParaRPr>
          </a:p>
          <a:p>
            <a:pPr indent="0" lvl="0" marL="0" rtl="0" algn="l">
              <a:spcBef>
                <a:spcPts val="1200"/>
              </a:spcBef>
              <a:spcAft>
                <a:spcPts val="0"/>
              </a:spcAft>
              <a:buNone/>
            </a:pPr>
            <a:r>
              <a:rPr lang="en" sz="1800">
                <a:solidFill>
                  <a:srgbClr val="999999"/>
                </a:solidFill>
              </a:rPr>
              <a:t>VAE</a:t>
            </a:r>
            <a:endParaRPr sz="1800">
              <a:solidFill>
                <a:srgbClr val="999999"/>
              </a:solidFill>
            </a:endParaRPr>
          </a:p>
          <a:p>
            <a:pPr indent="0" lvl="0" marL="0" rtl="0" algn="l">
              <a:spcBef>
                <a:spcPts val="1200"/>
              </a:spcBef>
              <a:spcAft>
                <a:spcPts val="0"/>
              </a:spcAft>
              <a:buNone/>
            </a:pPr>
            <a:r>
              <a:rPr lang="en" sz="1800">
                <a:solidFill>
                  <a:srgbClr val="999999"/>
                </a:solidFill>
              </a:rPr>
              <a:t>GAN</a:t>
            </a:r>
            <a:endParaRPr sz="1800">
              <a:solidFill>
                <a:srgbClr val="999999"/>
              </a:solidFill>
            </a:endParaRPr>
          </a:p>
          <a:p>
            <a:pPr indent="0" lvl="0" marL="0" rtl="0" algn="l">
              <a:spcBef>
                <a:spcPts val="1200"/>
              </a:spcBef>
              <a:spcAft>
                <a:spcPts val="1200"/>
              </a:spcAft>
              <a:buNone/>
            </a:pPr>
            <a:r>
              <a:rPr b="1" lang="en" sz="1800">
                <a:solidFill>
                  <a:srgbClr val="85200C"/>
                </a:solidFill>
              </a:rPr>
              <a:t>Diffusion Models</a:t>
            </a:r>
            <a:endParaRPr b="1" sz="1800">
              <a:solidFill>
                <a:srgbClr val="85200C"/>
              </a:solidFill>
            </a:endParaRPr>
          </a:p>
        </p:txBody>
      </p:sp>
      <p:pic>
        <p:nvPicPr>
          <p:cNvPr id="761" name="Google Shape;761;p88"/>
          <p:cNvPicPr preferRelativeResize="0"/>
          <p:nvPr/>
        </p:nvPicPr>
        <p:blipFill>
          <a:blip r:embed="rId3">
            <a:alphaModFix/>
          </a:blip>
          <a:stretch>
            <a:fillRect/>
          </a:stretch>
        </p:blipFill>
        <p:spPr>
          <a:xfrm>
            <a:off x="1891800" y="1304825"/>
            <a:ext cx="6984638" cy="3296074"/>
          </a:xfrm>
          <a:prstGeom prst="rect">
            <a:avLst/>
          </a:prstGeom>
          <a:noFill/>
          <a:ln>
            <a:noFill/>
          </a:ln>
        </p:spPr>
      </p:pic>
      <p:sp>
        <p:nvSpPr>
          <p:cNvPr id="762" name="Google Shape;762;p88"/>
          <p:cNvSpPr txBox="1"/>
          <p:nvPr/>
        </p:nvSpPr>
        <p:spPr>
          <a:xfrm>
            <a:off x="0" y="4753300"/>
            <a:ext cx="9144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ighlight>
                  <a:srgbClr val="FFFFFF"/>
                </a:highlight>
                <a:hlinkClick r:id="rId4"/>
              </a:rPr>
              <a:t>Inpainting using Denoising Diffusion Probabilistic Models</a:t>
            </a:r>
            <a:r>
              <a:rPr lang="en"/>
              <a:t>, </a:t>
            </a: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3" name="Google Shape;763;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9"/>
          <p:cNvSpPr txBox="1"/>
          <p:nvPr>
            <p:ph type="title"/>
          </p:nvPr>
        </p:nvSpPr>
        <p:spPr>
          <a:xfrm>
            <a:off x="311700" y="814800"/>
            <a:ext cx="8571300" cy="9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b="0" lang="en" sz="2800"/>
              <a:t>Next: Project presentations.</a:t>
            </a:r>
            <a:endParaRPr b="0" sz="2800"/>
          </a:p>
        </p:txBody>
      </p:sp>
      <p:sp>
        <p:nvSpPr>
          <p:cNvPr id="769" name="Google Shape;769;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775" name="Google Shape;775;p90"/>
          <p:cNvSpPr txBox="1"/>
          <p:nvPr>
            <p:ph idx="1" type="body"/>
          </p:nvPr>
        </p:nvSpPr>
        <p:spPr>
          <a:xfrm>
            <a:off x="2400250" y="1211350"/>
            <a:ext cx="6321600" cy="312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u="sng">
                <a:solidFill>
                  <a:schemeClr val="hlink"/>
                </a:solidFill>
                <a:hlinkClick r:id="rId3"/>
              </a:rPr>
              <a:t>https://sites.google.com/view/berkeley-cs294-158-sp19/home</a:t>
            </a:r>
            <a:endParaRPr sz="1200"/>
          </a:p>
          <a:p>
            <a:pPr indent="-304800" lvl="0" marL="457200" rtl="0" algn="l">
              <a:spcBef>
                <a:spcPts val="0"/>
              </a:spcBef>
              <a:spcAft>
                <a:spcPts val="0"/>
              </a:spcAft>
              <a:buSzPts val="1200"/>
              <a:buChar char="●"/>
            </a:pPr>
            <a:r>
              <a:rPr lang="en" sz="1200" u="sng">
                <a:solidFill>
                  <a:schemeClr val="hlink"/>
                </a:solidFill>
                <a:hlinkClick r:id="rId4"/>
              </a:rPr>
              <a:t>https://towardsdatascience.com/generating-images-with-autoencoders-77fd3a8dd368</a:t>
            </a:r>
            <a:r>
              <a:rPr lang="en" sz="1200"/>
              <a:t> </a:t>
            </a:r>
            <a:endParaRPr sz="1200"/>
          </a:p>
          <a:p>
            <a:pPr indent="-304800" lvl="0" marL="457200" rtl="0" algn="l">
              <a:spcBef>
                <a:spcPts val="0"/>
              </a:spcBef>
              <a:spcAft>
                <a:spcPts val="0"/>
              </a:spcAft>
              <a:buSzPts val="1200"/>
              <a:buChar char="●"/>
            </a:pPr>
            <a:r>
              <a:rPr lang="en" sz="1200" u="sng">
                <a:solidFill>
                  <a:schemeClr val="hlink"/>
                </a:solidFill>
                <a:hlinkClick r:id="rId5"/>
              </a:rPr>
              <a:t>https://m2dsupsdlclass.github.io/lectures-labs/slides/10_unsupervised_generative_models</a:t>
            </a:r>
            <a:r>
              <a:rPr lang="en" sz="1200"/>
              <a:t> </a:t>
            </a:r>
            <a:endParaRPr sz="1200"/>
          </a:p>
          <a:p>
            <a:pPr indent="-304800" lvl="0" marL="457200" rtl="0" algn="l">
              <a:spcBef>
                <a:spcPts val="0"/>
              </a:spcBef>
              <a:spcAft>
                <a:spcPts val="0"/>
              </a:spcAft>
              <a:buSzPts val="1200"/>
              <a:buChar char="●"/>
            </a:pPr>
            <a:r>
              <a:rPr lang="en" sz="1200" u="sng">
                <a:solidFill>
                  <a:schemeClr val="hlink"/>
                </a:solidFill>
                <a:hlinkClick r:id="rId6"/>
              </a:rPr>
              <a:t>https://lilianweng.github.io/lil-log/2018/08/12/from-autoencoder-to-beta-vae.html</a:t>
            </a:r>
            <a:r>
              <a:rPr lang="en" sz="1200"/>
              <a:t> </a:t>
            </a:r>
            <a:endParaRPr sz="1200"/>
          </a:p>
          <a:p>
            <a:pPr indent="-304800" lvl="0" marL="457200" rtl="0" algn="l">
              <a:spcBef>
                <a:spcPts val="0"/>
              </a:spcBef>
              <a:spcAft>
                <a:spcPts val="0"/>
              </a:spcAft>
              <a:buSzPts val="1200"/>
              <a:buChar char="●"/>
            </a:pPr>
            <a:r>
              <a:rPr lang="en" sz="1200" u="sng">
                <a:solidFill>
                  <a:schemeClr val="hlink"/>
                </a:solidFill>
                <a:hlinkClick r:id="rId7"/>
              </a:rPr>
              <a:t>https://courses.cs.ut.ee/LTAT.02.001/2017_fall/uploads/Main/Lecture%2011%20-%20NN%202017-18.pdf</a:t>
            </a:r>
            <a:r>
              <a:rPr lang="en" sz="1200"/>
              <a:t> </a:t>
            </a:r>
            <a:endParaRPr sz="1200"/>
          </a:p>
          <a:p>
            <a:pPr indent="-304800" lvl="0" marL="457200" rtl="0" algn="l">
              <a:spcBef>
                <a:spcPts val="0"/>
              </a:spcBef>
              <a:spcAft>
                <a:spcPts val="0"/>
              </a:spcAft>
              <a:buSzPts val="1200"/>
              <a:buChar char="●"/>
            </a:pPr>
            <a:r>
              <a:rPr lang="en" sz="1200" u="sng">
                <a:solidFill>
                  <a:schemeClr val="hlink"/>
                </a:solidFill>
                <a:hlinkClick r:id="rId8"/>
              </a:rPr>
              <a:t>http://www.cs.cmu.edu/~bhiksha/courses/deeplearning/Spring.2018/www/slides/lec16.vae.pdf</a:t>
            </a:r>
            <a:r>
              <a:rPr lang="en" sz="1200"/>
              <a:t> </a:t>
            </a:r>
            <a:endParaRPr sz="1200"/>
          </a:p>
          <a:p>
            <a:pPr indent="-304800" lvl="0" marL="457200" rtl="0" algn="l">
              <a:spcBef>
                <a:spcPts val="0"/>
              </a:spcBef>
              <a:spcAft>
                <a:spcPts val="0"/>
              </a:spcAft>
              <a:buSzPts val="1200"/>
              <a:buChar char="●"/>
            </a:pPr>
            <a:r>
              <a:rPr lang="en" sz="1200" u="sng">
                <a:solidFill>
                  <a:schemeClr val="hlink"/>
                </a:solidFill>
                <a:hlinkClick r:id="rId9"/>
              </a:rPr>
              <a:t>https://developers.google.com/machine-learning/gan</a:t>
            </a:r>
            <a:endParaRPr sz="1200"/>
          </a:p>
          <a:p>
            <a:pPr indent="-304800" lvl="0" marL="457200" rtl="0" algn="l">
              <a:spcBef>
                <a:spcPts val="0"/>
              </a:spcBef>
              <a:spcAft>
                <a:spcPts val="0"/>
              </a:spcAft>
              <a:buSzPts val="1200"/>
              <a:buChar char="●"/>
            </a:pPr>
            <a:r>
              <a:rPr lang="en" sz="1200" u="sng">
                <a:solidFill>
                  <a:schemeClr val="hlink"/>
                </a:solidFill>
                <a:hlinkClick r:id="rId10"/>
              </a:rPr>
              <a:t>https://storage.googleapis.com/deepmind-media/UCLxDeepMind_2020/L10%20-%20UCLxDeepMind%20DL2020.pdf</a:t>
            </a:r>
            <a:r>
              <a:rPr lang="en" sz="1200"/>
              <a:t> </a:t>
            </a:r>
            <a:endParaRPr sz="1200"/>
          </a:p>
          <a:p>
            <a:pPr indent="0" lvl="0" marL="457200" rtl="0" algn="l">
              <a:spcBef>
                <a:spcPts val="1200"/>
              </a:spcBef>
              <a:spcAft>
                <a:spcPts val="1200"/>
              </a:spcAft>
              <a:buNone/>
            </a:pPr>
            <a:r>
              <a:t/>
            </a:r>
            <a:endParaRPr sz="1200"/>
          </a:p>
        </p:txBody>
      </p:sp>
      <p:sp>
        <p:nvSpPr>
          <p:cNvPr id="776" name="Google Shape;776;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782" name="Google Shape;782;p91"/>
          <p:cNvSpPr txBox="1"/>
          <p:nvPr>
            <p:ph idx="1" type="body"/>
          </p:nvPr>
        </p:nvSpPr>
        <p:spPr>
          <a:xfrm>
            <a:off x="2400250" y="906550"/>
            <a:ext cx="6321600" cy="31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304800" lvl="0" marL="457200" rtl="0" algn="l">
              <a:spcBef>
                <a:spcPts val="1200"/>
              </a:spcBef>
              <a:spcAft>
                <a:spcPts val="0"/>
              </a:spcAft>
              <a:buSzPts val="1200"/>
              <a:buChar char="●"/>
            </a:pPr>
            <a:r>
              <a:rPr lang="en" sz="1200" u="sng">
                <a:solidFill>
                  <a:schemeClr val="hlink"/>
                </a:solidFill>
                <a:hlinkClick r:id="rId3"/>
              </a:rPr>
              <a:t>Auto-Encoding Variational Bayes</a:t>
            </a:r>
            <a:r>
              <a:rPr lang="en" sz="1200"/>
              <a:t>, Diederik P. Kingma , Max Welling (2013)</a:t>
            </a:r>
            <a:endParaRPr sz="1200"/>
          </a:p>
          <a:p>
            <a:pPr indent="-304800" lvl="0" marL="457200" rtl="0" algn="l">
              <a:spcBef>
                <a:spcPts val="0"/>
              </a:spcBef>
              <a:spcAft>
                <a:spcPts val="0"/>
              </a:spcAft>
              <a:buSzPts val="1200"/>
              <a:buChar char="●"/>
            </a:pPr>
            <a:r>
              <a:rPr lang="en" sz="1200" u="sng">
                <a:solidFill>
                  <a:schemeClr val="hlink"/>
                </a:solidFill>
                <a:hlinkClick r:id="rId4"/>
              </a:rPr>
              <a:t>Generative Adversarial Nets</a:t>
            </a:r>
            <a:r>
              <a:rPr lang="en" sz="1200"/>
              <a:t>, Ian J. Goodfellow, Jean Pouget-Abadie,, Mehdi Mirza, Bing Xu, David Warde-Farley, Sherjil Ozair , Aaron Courville, Yoshua Bengio (2014)</a:t>
            </a:r>
            <a:endParaRPr sz="1200"/>
          </a:p>
          <a:p>
            <a:pPr indent="-304800" lvl="0" marL="457200" rtl="0" algn="l">
              <a:spcBef>
                <a:spcPts val="0"/>
              </a:spcBef>
              <a:spcAft>
                <a:spcPts val="0"/>
              </a:spcAft>
              <a:buSzPts val="1200"/>
              <a:buChar char="●"/>
            </a:pPr>
            <a:r>
              <a:rPr lang="en" sz="1200" u="sng">
                <a:solidFill>
                  <a:schemeClr val="hlink"/>
                </a:solidFill>
                <a:hlinkClick r:id="rId5"/>
              </a:rPr>
              <a:t>RePaint: Inpainting using Denoising Diffusion Probabilistic Models</a:t>
            </a:r>
            <a:r>
              <a:rPr lang="en" sz="1200">
                <a:solidFill>
                  <a:srgbClr val="000000"/>
                </a:solidFill>
              </a:rPr>
              <a:t>, Andreas Lugmayr Martin Danelljan Andres Romero Fisher Yu Radu Timofte Luc Van Gool (2022) </a:t>
            </a:r>
            <a:endParaRPr sz="1200">
              <a:solidFill>
                <a:srgbClr val="000000"/>
              </a:solidFill>
            </a:endParaRPr>
          </a:p>
          <a:p>
            <a:pPr indent="-304800" lvl="0" marL="457200" rtl="0" algn="l">
              <a:spcBef>
                <a:spcPts val="0"/>
              </a:spcBef>
              <a:spcAft>
                <a:spcPts val="0"/>
              </a:spcAft>
              <a:buSzPts val="1200"/>
              <a:buChar char="●"/>
            </a:pPr>
            <a:r>
              <a:rPr lang="en" sz="1200" u="sng">
                <a:solidFill>
                  <a:schemeClr val="hlink"/>
                </a:solidFill>
                <a:hlinkClick r:id="rId6"/>
              </a:rPr>
              <a:t>Deep Unsupervised Learning using Nonequilibrium Thermodynamics</a:t>
            </a:r>
            <a:r>
              <a:rPr lang="en" sz="1200">
                <a:solidFill>
                  <a:srgbClr val="000000"/>
                </a:solidFill>
              </a:rPr>
              <a:t> Jascha Sohl-Dickstein, Eric A. Weiss, Niru Maheswaranathan, Stanford University,  Surya Ganguli (2015)</a:t>
            </a:r>
            <a:endParaRPr sz="1200">
              <a:solidFill>
                <a:srgbClr val="000000"/>
              </a:solidFill>
            </a:endParaRPr>
          </a:p>
          <a:p>
            <a:pPr indent="-304800" lvl="0" marL="457200" rtl="0" algn="l">
              <a:spcBef>
                <a:spcPts val="0"/>
              </a:spcBef>
              <a:spcAft>
                <a:spcPts val="0"/>
              </a:spcAft>
              <a:buSzPts val="1200"/>
              <a:buChar char="●"/>
            </a:pPr>
            <a:r>
              <a:rPr lang="en" sz="1200" u="sng">
                <a:solidFill>
                  <a:schemeClr val="hlink"/>
                </a:solidFill>
                <a:hlinkClick r:id="rId7"/>
              </a:rPr>
              <a:t>Denoising Diffusion Probabilistic Models</a:t>
            </a:r>
            <a:r>
              <a:rPr lang="en" sz="1200">
                <a:solidFill>
                  <a:srgbClr val="000000"/>
                </a:solidFill>
              </a:rPr>
              <a:t>, Jonathan Ho, Ajay Jain, Pieter Abbeel (2015)	 </a:t>
            </a:r>
            <a:endParaRPr sz="1200">
              <a:solidFill>
                <a:srgbClr val="000000"/>
              </a:solidFill>
            </a:endParaRPr>
          </a:p>
          <a:p>
            <a:pPr indent="-304800" lvl="0" marL="457200" rtl="0" algn="l">
              <a:spcBef>
                <a:spcPts val="0"/>
              </a:spcBef>
              <a:spcAft>
                <a:spcPts val="0"/>
              </a:spcAft>
              <a:buSzPts val="1200"/>
              <a:buChar char="●"/>
            </a:pPr>
            <a:r>
              <a:rPr lang="en" sz="1200" u="sng">
                <a:solidFill>
                  <a:schemeClr val="hlink"/>
                </a:solidFill>
                <a:hlinkClick r:id="rId8"/>
              </a:rPr>
              <a:t>High-Resolution Image Synthesis with Latent Diffusion Models</a:t>
            </a:r>
            <a:r>
              <a:rPr lang="en" sz="1200">
                <a:solidFill>
                  <a:srgbClr val="000000"/>
                </a:solidFill>
              </a:rPr>
              <a:t>, Robin Rombach, Andreas Blattmann, Dominik Lorenz, Patrick Esser, Bjorn Ommer (2022)</a:t>
            </a:r>
            <a:r>
              <a:rPr lang="en" sz="1200">
                <a:solidFill>
                  <a:srgbClr val="000000"/>
                </a:solidFill>
                <a:latin typeface="Open Sans Light"/>
                <a:ea typeface="Open Sans Light"/>
                <a:cs typeface="Open Sans Light"/>
                <a:sym typeface="Open Sans Light"/>
              </a:rPr>
              <a:t>	</a:t>
            </a:r>
            <a:endParaRPr sz="1200">
              <a:solidFill>
                <a:srgbClr val="000000"/>
              </a:solidFill>
              <a:latin typeface="Open Sans Light"/>
              <a:ea typeface="Open Sans Light"/>
              <a:cs typeface="Open Sans Light"/>
              <a:sym typeface="Open Sans Light"/>
            </a:endParaRPr>
          </a:p>
          <a:p>
            <a:pPr indent="0" lvl="0" marL="914400" rtl="0" algn="l">
              <a:spcBef>
                <a:spcPts val="1200"/>
              </a:spcBef>
              <a:spcAft>
                <a:spcPts val="1200"/>
              </a:spcAft>
              <a:buNone/>
            </a:pPr>
            <a:r>
              <a:t/>
            </a:r>
            <a:endParaRPr sz="1200"/>
          </a:p>
        </p:txBody>
      </p:sp>
      <p:sp>
        <p:nvSpPr>
          <p:cNvPr id="783" name="Google Shape;783;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Lecture Overview</a:t>
            </a:r>
            <a:endParaRPr/>
          </a:p>
        </p:txBody>
      </p:sp>
      <p:sp>
        <p:nvSpPr>
          <p:cNvPr id="127" name="Google Shape;127;p20"/>
          <p:cNvSpPr txBox="1"/>
          <p:nvPr/>
        </p:nvSpPr>
        <p:spPr>
          <a:xfrm>
            <a:off x="655675" y="1655000"/>
            <a:ext cx="6237000" cy="2770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Open Sans"/>
              <a:buChar char="●"/>
            </a:pPr>
            <a:r>
              <a:rPr b="1" lang="en" sz="1800">
                <a:latin typeface="Open Sans"/>
                <a:ea typeface="Open Sans"/>
                <a:cs typeface="Open Sans"/>
                <a:sym typeface="Open Sans"/>
              </a:rPr>
              <a:t>Learning Types</a:t>
            </a:r>
            <a:endParaRPr b="1" sz="1800">
              <a:latin typeface="Open Sans"/>
              <a:ea typeface="Open Sans"/>
              <a:cs typeface="Open Sans"/>
              <a:sym typeface="Open Sans"/>
            </a:endParaRPr>
          </a:p>
          <a:p>
            <a:pPr indent="-342900" lvl="1" marL="914400" rtl="0" algn="l">
              <a:spcBef>
                <a:spcPts val="0"/>
              </a:spcBef>
              <a:spcAft>
                <a:spcPts val="0"/>
              </a:spcAft>
              <a:buSzPts val="1800"/>
              <a:buFont typeface="Open Sans"/>
              <a:buChar char="○"/>
            </a:pPr>
            <a:r>
              <a:rPr lang="en" sz="1800">
                <a:latin typeface="Open Sans"/>
                <a:ea typeface="Open Sans"/>
                <a:cs typeface="Open Sans"/>
                <a:sym typeface="Open Sans"/>
              </a:rPr>
              <a:t>Supervised vs. Unsupervised Learning</a:t>
            </a:r>
            <a:endParaRPr sz="1800">
              <a:latin typeface="Open Sans"/>
              <a:ea typeface="Open Sans"/>
              <a:cs typeface="Open Sans"/>
              <a:sym typeface="Open Sans"/>
            </a:endParaRPr>
          </a:p>
          <a:p>
            <a:pPr indent="-342900" lvl="1" marL="914400" rtl="0" algn="l">
              <a:spcBef>
                <a:spcPts val="0"/>
              </a:spcBef>
              <a:spcAft>
                <a:spcPts val="0"/>
              </a:spcAft>
              <a:buSzPts val="1800"/>
              <a:buFont typeface="Open Sans"/>
              <a:buChar char="○"/>
            </a:pPr>
            <a:r>
              <a:rPr lang="en" sz="1800">
                <a:latin typeface="Open Sans"/>
                <a:ea typeface="Open Sans"/>
                <a:cs typeface="Open Sans"/>
                <a:sym typeface="Open Sans"/>
              </a:rPr>
              <a:t>Discriminative</a:t>
            </a:r>
            <a:r>
              <a:rPr lang="en" sz="1800">
                <a:latin typeface="Open Sans"/>
                <a:ea typeface="Open Sans"/>
                <a:cs typeface="Open Sans"/>
                <a:sym typeface="Open Sans"/>
              </a:rPr>
              <a:t> vs. </a:t>
            </a:r>
            <a:r>
              <a:rPr lang="en" sz="1800">
                <a:latin typeface="Open Sans"/>
                <a:ea typeface="Open Sans"/>
                <a:cs typeface="Open Sans"/>
                <a:sym typeface="Open Sans"/>
              </a:rPr>
              <a:t>Generative </a:t>
            </a:r>
            <a:r>
              <a:rPr lang="en" sz="1800">
                <a:latin typeface="Open Sans"/>
                <a:ea typeface="Open Sans"/>
                <a:cs typeface="Open Sans"/>
                <a:sym typeface="Open Sans"/>
              </a:rPr>
              <a:t>Models</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b="1" lang="en" sz="1800">
                <a:latin typeface="Open Sans"/>
                <a:ea typeface="Open Sans"/>
                <a:cs typeface="Open Sans"/>
                <a:sym typeface="Open Sans"/>
              </a:rPr>
              <a:t>Generative Models</a:t>
            </a:r>
            <a:endParaRPr sz="1800">
              <a:latin typeface="Open Sans"/>
              <a:ea typeface="Open Sans"/>
              <a:cs typeface="Open Sans"/>
              <a:sym typeface="Open Sans"/>
            </a:endParaRPr>
          </a:p>
          <a:p>
            <a:pPr indent="-342900" lvl="1" marL="914400" rtl="0" algn="l">
              <a:spcBef>
                <a:spcPts val="0"/>
              </a:spcBef>
              <a:spcAft>
                <a:spcPts val="0"/>
              </a:spcAft>
              <a:buSzPts val="1800"/>
              <a:buFont typeface="Open Sans"/>
              <a:buChar char="○"/>
            </a:pPr>
            <a:r>
              <a:rPr lang="en" sz="1800">
                <a:latin typeface="Open Sans"/>
                <a:ea typeface="Open Sans"/>
                <a:cs typeface="Open Sans"/>
                <a:sym typeface="Open Sans"/>
              </a:rPr>
              <a:t>Variational Autoencoder</a:t>
            </a:r>
            <a:endParaRPr sz="1800">
              <a:latin typeface="Open Sans"/>
              <a:ea typeface="Open Sans"/>
              <a:cs typeface="Open Sans"/>
              <a:sym typeface="Open Sans"/>
            </a:endParaRPr>
          </a:p>
          <a:p>
            <a:pPr indent="-342900" lvl="1" marL="914400" rtl="0" algn="l">
              <a:spcBef>
                <a:spcPts val="0"/>
              </a:spcBef>
              <a:spcAft>
                <a:spcPts val="0"/>
              </a:spcAft>
              <a:buSzPts val="1800"/>
              <a:buFont typeface="Open Sans"/>
              <a:buChar char="○"/>
            </a:pPr>
            <a:r>
              <a:rPr lang="en" sz="1800">
                <a:latin typeface="Open Sans"/>
                <a:ea typeface="Open Sans"/>
                <a:cs typeface="Open Sans"/>
                <a:sym typeface="Open Sans"/>
              </a:rPr>
              <a:t>Generative Adversarial Networks</a:t>
            </a:r>
            <a:endParaRPr sz="1800">
              <a:latin typeface="Open Sans"/>
              <a:ea typeface="Open Sans"/>
              <a:cs typeface="Open Sans"/>
              <a:sym typeface="Open Sans"/>
            </a:endParaRPr>
          </a:p>
          <a:p>
            <a:pPr indent="-342900" lvl="1" marL="914400" rtl="0" algn="l">
              <a:spcBef>
                <a:spcPts val="0"/>
              </a:spcBef>
              <a:spcAft>
                <a:spcPts val="0"/>
              </a:spcAft>
              <a:buSzPts val="1800"/>
              <a:buFont typeface="Open Sans"/>
              <a:buChar char="○"/>
            </a:pPr>
            <a:r>
              <a:rPr lang="en" sz="1800">
                <a:latin typeface="Open Sans"/>
                <a:ea typeface="Open Sans"/>
                <a:cs typeface="Open Sans"/>
                <a:sym typeface="Open Sans"/>
              </a:rPr>
              <a:t>Diffusion Models</a:t>
            </a:r>
            <a:endParaRPr sz="1800">
              <a:latin typeface="Open Sans"/>
              <a:ea typeface="Open Sans"/>
              <a:cs typeface="Open Sans"/>
              <a:sym typeface="Open Sans"/>
            </a:endParaRPr>
          </a:p>
          <a:p>
            <a:pPr indent="0" lvl="0" marL="1371600" rtl="0" algn="l">
              <a:spcBef>
                <a:spcPts val="0"/>
              </a:spcBef>
              <a:spcAft>
                <a:spcPts val="0"/>
              </a:spcAft>
              <a:buNone/>
            </a:pPr>
            <a:r>
              <a:t/>
            </a:r>
            <a:endParaRPr>
              <a:latin typeface="Open Sans"/>
              <a:ea typeface="Open Sans"/>
              <a:cs typeface="Open Sans"/>
              <a:sym typeface="Open Sans"/>
            </a:endParaRPr>
          </a:p>
          <a:p>
            <a:pPr indent="0" lvl="0" marL="9144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28" name="Google Shape;12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Types</a:t>
            </a:r>
            <a:endParaRPr/>
          </a:p>
        </p:txBody>
      </p:sp>
      <p:sp>
        <p:nvSpPr>
          <p:cNvPr id="134" name="Google Shape;134;p21"/>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800">
                <a:solidFill>
                  <a:srgbClr val="990000"/>
                </a:solidFill>
              </a:rPr>
              <a:t>Supervised learning</a:t>
            </a:r>
            <a:endParaRPr b="1" sz="1800">
              <a:solidFill>
                <a:srgbClr val="990000"/>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135" name="Google Shape;135;p21"/>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2"/>
              </a:buClr>
              <a:buSzPts val="1100"/>
              <a:buFont typeface="Arial"/>
              <a:buNone/>
            </a:pPr>
            <a:r>
              <a:rPr b="1" lang="en" sz="1800">
                <a:solidFill>
                  <a:srgbClr val="85200C"/>
                </a:solidFill>
              </a:rPr>
              <a:t>Unsupervised learning</a:t>
            </a:r>
            <a:endParaRPr b="1" sz="1800">
              <a:solidFill>
                <a:srgbClr val="85200C"/>
              </a:solidFill>
            </a:endParaRPr>
          </a:p>
          <a:p>
            <a:pPr indent="0" lvl="0" marL="0" rtl="0" algn="l">
              <a:lnSpc>
                <a:spcPct val="100000"/>
              </a:lnSpc>
              <a:spcBef>
                <a:spcPts val="0"/>
              </a:spcBef>
              <a:spcAft>
                <a:spcPts val="0"/>
              </a:spcAft>
              <a:buClr>
                <a:schemeClr val="dk2"/>
              </a:buClr>
              <a:buSzPts val="1100"/>
              <a:buFont typeface="Arial"/>
              <a:buNone/>
            </a:pPr>
            <a:r>
              <a:t/>
            </a:r>
            <a:endParaRPr/>
          </a:p>
        </p:txBody>
      </p:sp>
      <p:sp>
        <p:nvSpPr>
          <p:cNvPr id="136" name="Google Shape;136;p21"/>
          <p:cNvSpPr txBox="1"/>
          <p:nvPr/>
        </p:nvSpPr>
        <p:spPr>
          <a:xfrm>
            <a:off x="0" y="0"/>
            <a:ext cx="162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highlight>
                  <a:srgbClr val="FF0000"/>
                </a:highlight>
                <a:latin typeface="Lato"/>
                <a:ea typeface="Lato"/>
                <a:cs typeface="Lato"/>
                <a:sym typeface="Lato"/>
              </a:rPr>
              <a:t>   </a:t>
            </a:r>
            <a:r>
              <a:rPr b="1" lang="en" sz="1800">
                <a:solidFill>
                  <a:srgbClr val="FFFFFF"/>
                </a:solidFill>
                <a:highlight>
                  <a:srgbClr val="FF0000"/>
                </a:highlight>
                <a:latin typeface="Lato"/>
                <a:ea typeface="Lato"/>
                <a:cs typeface="Lato"/>
                <a:sym typeface="Lato"/>
              </a:rPr>
              <a:t>RECAP</a:t>
            </a:r>
            <a:r>
              <a:rPr b="1" lang="en">
                <a:solidFill>
                  <a:srgbClr val="FF0000"/>
                </a:solidFill>
                <a:highlight>
                  <a:srgbClr val="FF0000"/>
                </a:highlight>
                <a:latin typeface="Lato"/>
                <a:ea typeface="Lato"/>
                <a:cs typeface="Lato"/>
                <a:sym typeface="Lato"/>
              </a:rPr>
              <a:t>a</a:t>
            </a:r>
            <a:r>
              <a:rPr b="1" lang="en">
                <a:solidFill>
                  <a:srgbClr val="FFFFFF"/>
                </a:solidFill>
                <a:highlight>
                  <a:srgbClr val="FF0000"/>
                </a:highlight>
                <a:latin typeface="Lato"/>
                <a:ea typeface="Lato"/>
                <a:cs typeface="Lato"/>
                <a:sym typeface="Lato"/>
              </a:rPr>
              <a:t>             </a:t>
            </a:r>
            <a:endParaRPr b="1">
              <a:solidFill>
                <a:srgbClr val="FFFFFF"/>
              </a:solidFill>
              <a:highlight>
                <a:srgbClr val="FF0000"/>
              </a:highlight>
              <a:latin typeface="Lato"/>
              <a:ea typeface="Lato"/>
              <a:cs typeface="Lato"/>
              <a:sym typeface="Lato"/>
            </a:endParaRPr>
          </a:p>
        </p:txBody>
      </p:sp>
      <p:sp>
        <p:nvSpPr>
          <p:cNvPr id="137" name="Google Shape;13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21"/>
          <p:cNvSpPr txBox="1"/>
          <p:nvPr/>
        </p:nvSpPr>
        <p:spPr>
          <a:xfrm>
            <a:off x="2769450" y="4371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85200C"/>
                </a:solidFill>
                <a:latin typeface="Open Sans"/>
                <a:ea typeface="Open Sans"/>
                <a:cs typeface="Open Sans"/>
                <a:sym typeface="Open Sans"/>
              </a:rPr>
              <a:t>Reinforcement learning</a:t>
            </a:r>
            <a:endParaRPr b="1" sz="1800">
              <a:solidFill>
                <a:srgbClr val="85200C"/>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C77F82"/>
      </a:lt2>
      <a:accent1>
        <a:srgbClr val="ED1F24"/>
      </a:accent1>
      <a:accent2>
        <a:srgbClr val="CE93D8"/>
      </a:accent2>
      <a:accent3>
        <a:srgbClr val="C77F82"/>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